
<file path=[Content_Types].xml><?xml version="1.0" encoding="utf-8"?>
<Types xmlns="http://schemas.openxmlformats.org/package/2006/content-types">
  <Default Extension="xml" ContentType="application/xml"/>
  <Default Extension="jpeg" ContentType="image/jpeg"/>
  <Default Extension="mp4" ContentType="video/mp4"/>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3"/>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5" r:id="rId26"/>
    <p:sldId id="286" r:id="rId27"/>
    <p:sldId id="280" r:id="rId28"/>
    <p:sldId id="281" r:id="rId29"/>
    <p:sldId id="282" r:id="rId30"/>
    <p:sldId id="283" r:id="rId31"/>
    <p:sldId id="284" r:id="rId32"/>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B149FF"/>
    <a:srgbClr val="9E43E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a:tcStyle>
        <a:tcBdr/>
        <a:fill>
          <a:solidFill>
            <a:srgbClr val="E9EFF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a:tcStyle>
        <a:tcBdr/>
        <a:fill>
          <a:solidFill>
            <a:srgbClr val="F0F0F0"/>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a:tcStyle>
        <a:tcBdr/>
        <a:fill>
          <a:solidFill>
            <a:srgbClr val="EB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46"/>
  </p:normalViewPr>
  <p:slideViewPr>
    <p:cSldViewPr snapToGrid="0" snapToObjects="1">
      <p:cViewPr varScale="1">
        <p:scale>
          <a:sx n="108" d="100"/>
          <a:sy n="108" d="100"/>
        </p:scale>
        <p:origin x="73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jpeg>
</file>

<file path=ppt/media/image10.png>
</file>

<file path=ppt/media/image11.tiff>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0" name="Shape 160"/>
          <p:cNvSpPr>
            <a:spLocks noGrp="1" noRot="1" noChangeAspect="1"/>
          </p:cNvSpPr>
          <p:nvPr>
            <p:ph type="sldImg"/>
          </p:nvPr>
        </p:nvSpPr>
        <p:spPr>
          <a:xfrm>
            <a:off x="1143000" y="685800"/>
            <a:ext cx="4572000" cy="3429000"/>
          </a:xfrm>
          <a:prstGeom prst="rect">
            <a:avLst/>
          </a:prstGeom>
        </p:spPr>
        <p:txBody>
          <a:bodyPr/>
          <a:lstStyle/>
          <a:p>
            <a:endParaRPr/>
          </a:p>
        </p:txBody>
      </p:sp>
      <p:sp>
        <p:nvSpPr>
          <p:cNvPr id="161" name="Shape 16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704568341"/>
      </p:ext>
    </p:extLst>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Shape 169"/>
          <p:cNvSpPr>
            <a:spLocks noGrp="1" noRot="1" noChangeAspect="1"/>
          </p:cNvSpPr>
          <p:nvPr>
            <p:ph type="sldImg"/>
          </p:nvPr>
        </p:nvSpPr>
        <p:spPr>
          <a:prstGeom prst="rect">
            <a:avLst/>
          </a:prstGeom>
        </p:spPr>
        <p:txBody>
          <a:bodyPr/>
          <a:lstStyle/>
          <a:p>
            <a:endParaRPr/>
          </a:p>
        </p:txBody>
      </p:sp>
      <p:sp>
        <p:nvSpPr>
          <p:cNvPr id="170" name="Shape 170"/>
          <p:cNvSpPr>
            <a:spLocks noGrp="1"/>
          </p:cNvSpPr>
          <p:nvPr>
            <p:ph type="body" sz="quarter" idx="1"/>
          </p:nvPr>
        </p:nvSpPr>
        <p:spPr>
          <a:prstGeom prst="rect">
            <a:avLst/>
          </a:prstGeom>
        </p:spPr>
        <p:txBody>
          <a:bodyPr/>
          <a:lstStyle/>
          <a:p>
            <a:r>
              <a:t>Item 1, 3, 5 will be dry and just talking </a:t>
            </a:r>
          </a:p>
          <a:p>
            <a:r>
              <a:t>Item 2, 4, 6 will have demos and/or video etc; will be interactive and less dry</a:t>
            </a:r>
          </a:p>
        </p:txBody>
      </p:sp>
    </p:spTree>
    <p:extLst>
      <p:ext uri="{BB962C8B-B14F-4D97-AF65-F5344CB8AC3E}">
        <p14:creationId xmlns:p14="http://schemas.microsoft.com/office/powerpoint/2010/main" val="12482562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Shape 303"/>
          <p:cNvSpPr>
            <a:spLocks noGrp="1" noRot="1" noChangeAspect="1"/>
          </p:cNvSpPr>
          <p:nvPr>
            <p:ph type="sldImg"/>
          </p:nvPr>
        </p:nvSpPr>
        <p:spPr>
          <a:xfrm>
            <a:off x="381000" y="685800"/>
            <a:ext cx="6096000" cy="3429000"/>
          </a:xfrm>
          <a:prstGeom prst="rect">
            <a:avLst/>
          </a:prstGeom>
        </p:spPr>
        <p:txBody>
          <a:bodyPr/>
          <a:lstStyle/>
          <a:p>
            <a:endParaRPr/>
          </a:p>
        </p:txBody>
      </p:sp>
      <p:sp>
        <p:nvSpPr>
          <p:cNvPr id="304" name="Shape 304"/>
          <p:cNvSpPr>
            <a:spLocks noGrp="1"/>
          </p:cNvSpPr>
          <p:nvPr>
            <p:ph type="body" sz="quarter" idx="1"/>
          </p:nvPr>
        </p:nvSpPr>
        <p:spPr>
          <a:prstGeom prst="rect">
            <a:avLst/>
          </a:prstGeom>
        </p:spPr>
        <p:txBody>
          <a:bodyPr/>
          <a:lstStyle/>
          <a:p>
            <a:r>
              <a:rPr dirty="0"/>
              <a:t>Here, when click the first link, it should go to the KVM example. (or make a new Machine learning example). </a:t>
            </a:r>
          </a:p>
          <a:p>
            <a:r>
              <a:rPr dirty="0"/>
              <a:t>Zhew：move the link to the third one</a:t>
            </a:r>
          </a:p>
        </p:txBody>
      </p:sp>
    </p:spTree>
    <p:extLst>
      <p:ext uri="{BB962C8B-B14F-4D97-AF65-F5344CB8AC3E}">
        <p14:creationId xmlns:p14="http://schemas.microsoft.com/office/powerpoint/2010/main" val="1384163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1" name="Shape 311"/>
          <p:cNvSpPr>
            <a:spLocks noGrp="1" noRot="1" noChangeAspect="1"/>
          </p:cNvSpPr>
          <p:nvPr>
            <p:ph type="sldImg"/>
          </p:nvPr>
        </p:nvSpPr>
        <p:spPr>
          <a:prstGeom prst="rect">
            <a:avLst/>
          </a:prstGeom>
        </p:spPr>
        <p:txBody>
          <a:bodyPr/>
          <a:lstStyle/>
          <a:p>
            <a:endParaRPr/>
          </a:p>
        </p:txBody>
      </p:sp>
      <p:sp>
        <p:nvSpPr>
          <p:cNvPr id="312" name="Shape 312"/>
          <p:cNvSpPr>
            <a:spLocks noGrp="1"/>
          </p:cNvSpPr>
          <p:nvPr>
            <p:ph type="body" sz="quarter" idx="1"/>
          </p:nvPr>
        </p:nvSpPr>
        <p:spPr>
          <a:prstGeom prst="rect">
            <a:avLst/>
          </a:prstGeom>
        </p:spPr>
        <p:txBody>
          <a:bodyPr/>
          <a:lstStyle/>
          <a:p>
            <a:r>
              <a:t>这页还要吗？</a:t>
            </a:r>
          </a:p>
        </p:txBody>
      </p:sp>
    </p:spTree>
    <p:extLst>
      <p:ext uri="{BB962C8B-B14F-4D97-AF65-F5344CB8AC3E}">
        <p14:creationId xmlns:p14="http://schemas.microsoft.com/office/powerpoint/2010/main" val="4811635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Shape 319"/>
          <p:cNvSpPr>
            <a:spLocks noGrp="1" noRot="1" noChangeAspect="1"/>
          </p:cNvSpPr>
          <p:nvPr>
            <p:ph type="sldImg"/>
          </p:nvPr>
        </p:nvSpPr>
        <p:spPr>
          <a:prstGeom prst="rect">
            <a:avLst/>
          </a:prstGeom>
        </p:spPr>
        <p:txBody>
          <a:bodyPr/>
          <a:lstStyle/>
          <a:p>
            <a:endParaRPr/>
          </a:p>
        </p:txBody>
      </p:sp>
      <p:sp>
        <p:nvSpPr>
          <p:cNvPr id="320" name="Shape 320"/>
          <p:cNvSpPr>
            <a:spLocks noGrp="1"/>
          </p:cNvSpPr>
          <p:nvPr>
            <p:ph type="body" sz="quarter" idx="1"/>
          </p:nvPr>
        </p:nvSpPr>
        <p:spPr>
          <a:prstGeom prst="rect">
            <a:avLst/>
          </a:prstGeom>
        </p:spPr>
        <p:txBody>
          <a:bodyPr/>
          <a:lstStyle/>
          <a:p>
            <a:r>
              <a:t>On Host our VM: we will use it to generate more visualization graphs; mining code and user relationships; </a:t>
            </a:r>
          </a:p>
        </p:txBody>
      </p:sp>
    </p:spTree>
    <p:extLst>
      <p:ext uri="{BB962C8B-B14F-4D97-AF65-F5344CB8AC3E}">
        <p14:creationId xmlns:p14="http://schemas.microsoft.com/office/powerpoint/2010/main" val="1533733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Shape 192"/>
          <p:cNvSpPr>
            <a:spLocks noGrp="1" noRot="1" noChangeAspect="1"/>
          </p:cNvSpPr>
          <p:nvPr>
            <p:ph type="sldImg"/>
          </p:nvPr>
        </p:nvSpPr>
        <p:spPr>
          <a:prstGeom prst="rect">
            <a:avLst/>
          </a:prstGeom>
        </p:spPr>
        <p:txBody>
          <a:bodyPr/>
          <a:lstStyle/>
          <a:p>
            <a:endParaRPr/>
          </a:p>
        </p:txBody>
      </p:sp>
      <p:sp>
        <p:nvSpPr>
          <p:cNvPr id="193" name="Shape 193"/>
          <p:cNvSpPr>
            <a:spLocks noGrp="1"/>
          </p:cNvSpPr>
          <p:nvPr>
            <p:ph type="body" sz="quarter" idx="1"/>
          </p:nvPr>
        </p:nvSpPr>
        <p:spPr>
          <a:prstGeom prst="rect">
            <a:avLst/>
          </a:prstGeom>
        </p:spPr>
        <p:txBody>
          <a:bodyPr/>
          <a:lstStyle/>
          <a:p>
            <a:pPr>
              <a:lnSpc>
                <a:spcPct val="150000"/>
              </a:lnSpc>
            </a:pPr>
            <a:r>
              <a:t>一个针对开源代码搜索、分析、分类、推荐的全生态系统</a:t>
            </a:r>
          </a:p>
          <a:p>
            <a:pPr>
              <a:lnSpc>
                <a:spcPct val="150000"/>
              </a:lnSpc>
            </a:pPr>
            <a:r>
              <a:t>多维度的开源组织/公司/个人贡献度排名</a:t>
            </a:r>
          </a:p>
          <a:p>
            <a:pPr>
              <a:lnSpc>
                <a:spcPct val="150000"/>
              </a:lnSpc>
            </a:pPr>
            <a:r>
              <a:t>单一行业/多行业/全行业开源生态图</a:t>
            </a:r>
          </a:p>
          <a:p>
            <a:pPr>
              <a:lnSpc>
                <a:spcPct val="150000"/>
              </a:lnSpc>
            </a:pPr>
            <a:r>
              <a:t>开源项目全自动监测，编译，打包，发布等功能</a:t>
            </a:r>
          </a:p>
        </p:txBody>
      </p:sp>
    </p:spTree>
    <p:extLst>
      <p:ext uri="{BB962C8B-B14F-4D97-AF65-F5344CB8AC3E}">
        <p14:creationId xmlns:p14="http://schemas.microsoft.com/office/powerpoint/2010/main" val="6743235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Shape 218"/>
          <p:cNvSpPr>
            <a:spLocks noGrp="1" noRot="1" noChangeAspect="1"/>
          </p:cNvSpPr>
          <p:nvPr>
            <p:ph type="sldImg"/>
          </p:nvPr>
        </p:nvSpPr>
        <p:spPr>
          <a:prstGeom prst="rect">
            <a:avLst/>
          </a:prstGeom>
        </p:spPr>
        <p:txBody>
          <a:bodyPr/>
          <a:lstStyle/>
          <a:p>
            <a:endParaRPr/>
          </a:p>
        </p:txBody>
      </p:sp>
      <p:sp>
        <p:nvSpPr>
          <p:cNvPr id="219" name="Shape 219"/>
          <p:cNvSpPr>
            <a:spLocks noGrp="1"/>
          </p:cNvSpPr>
          <p:nvPr>
            <p:ph type="body" sz="quarter" idx="1"/>
          </p:nvPr>
        </p:nvSpPr>
        <p:spPr>
          <a:prstGeom prst="rect">
            <a:avLst/>
          </a:prstGeom>
        </p:spPr>
        <p:txBody>
          <a:bodyPr/>
          <a:lstStyle/>
          <a:p>
            <a:r>
              <a:t>团队成员均来自IBM、Microsoft、Oracle(前Sun)、 Redhat等公司的资深一线工程师，对开源事业怀有</a:t>
            </a:r>
            <a:r>
              <a:rPr>
                <a:latin typeface="Malgun Gothic Semilight"/>
                <a:ea typeface="Malgun Gothic Semilight"/>
                <a:cs typeface="Malgun Gothic Semilight"/>
                <a:sym typeface="Malgun Gothic Semilight"/>
              </a:rPr>
              <a:t>满腔热情</a:t>
            </a:r>
            <a:r>
              <a:t>。</a:t>
            </a:r>
            <a:r>
              <a:rPr b="1">
                <a:solidFill>
                  <a:srgbClr val="FFFFFF"/>
                </a:solidFill>
              </a:rPr>
              <a:t>团队致力于打造一个开放的开源指南针</a:t>
            </a:r>
            <a:r>
              <a:rPr>
                <a:solidFill>
                  <a:srgbClr val="FFFFFF"/>
                </a:solidFill>
                <a:latin typeface="Malgun Gothic Semilight"/>
                <a:ea typeface="Malgun Gothic Semilight"/>
                <a:cs typeface="Malgun Gothic Semilight"/>
                <a:sym typeface="Malgun Gothic Semilight"/>
              </a:rPr>
              <a:t>项目</a:t>
            </a:r>
            <a:r>
              <a:t>。</a:t>
            </a:r>
          </a:p>
          <a:p>
            <a:endParaRPr/>
          </a:p>
          <a:p>
            <a:r>
              <a:t>让我们先看一下的demo； 并在demo过程中解释compass的一些基本情况</a:t>
            </a:r>
          </a:p>
        </p:txBody>
      </p:sp>
    </p:spTree>
    <p:extLst>
      <p:ext uri="{BB962C8B-B14F-4D97-AF65-F5344CB8AC3E}">
        <p14:creationId xmlns:p14="http://schemas.microsoft.com/office/powerpoint/2010/main" val="10839601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7" name="Shape 267"/>
          <p:cNvSpPr>
            <a:spLocks noGrp="1" noRot="1" noChangeAspect="1"/>
          </p:cNvSpPr>
          <p:nvPr>
            <p:ph type="sldImg"/>
          </p:nvPr>
        </p:nvSpPr>
        <p:spPr>
          <a:prstGeom prst="rect">
            <a:avLst/>
          </a:prstGeom>
        </p:spPr>
        <p:txBody>
          <a:bodyPr/>
          <a:lstStyle/>
          <a:p>
            <a:endParaRPr/>
          </a:p>
        </p:txBody>
      </p:sp>
      <p:sp>
        <p:nvSpPr>
          <p:cNvPr id="268" name="Shape 268"/>
          <p:cNvSpPr>
            <a:spLocks noGrp="1"/>
          </p:cNvSpPr>
          <p:nvPr>
            <p:ph type="body" sz="quarter" idx="1"/>
          </p:nvPr>
        </p:nvSpPr>
        <p:spPr>
          <a:prstGeom prst="rect">
            <a:avLst/>
          </a:prstGeom>
        </p:spPr>
        <p:txBody>
          <a:bodyPr/>
          <a:lstStyle/>
          <a:p>
            <a:r>
              <a:t>下面我们讨论一下compass 的基本架构及工作原理。 我们知道已经有开始山寨的； 但只要有益开源社区； 我们不介意， 让山寨来的更猛烈一些</a:t>
            </a:r>
          </a:p>
        </p:txBody>
      </p:sp>
    </p:spTree>
    <p:extLst>
      <p:ext uri="{BB962C8B-B14F-4D97-AF65-F5344CB8AC3E}">
        <p14:creationId xmlns:p14="http://schemas.microsoft.com/office/powerpoint/2010/main" val="16765347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 name="Shape 281"/>
          <p:cNvSpPr>
            <a:spLocks noGrp="1" noRot="1" noChangeAspect="1"/>
          </p:cNvSpPr>
          <p:nvPr>
            <p:ph type="sldImg"/>
          </p:nvPr>
        </p:nvSpPr>
        <p:spPr>
          <a:prstGeom prst="rect">
            <a:avLst/>
          </a:prstGeom>
        </p:spPr>
        <p:txBody>
          <a:bodyPr/>
          <a:lstStyle/>
          <a:p>
            <a:endParaRPr/>
          </a:p>
        </p:txBody>
      </p:sp>
      <p:sp>
        <p:nvSpPr>
          <p:cNvPr id="282" name="Shape 282"/>
          <p:cNvSpPr>
            <a:spLocks noGrp="1"/>
          </p:cNvSpPr>
          <p:nvPr>
            <p:ph type="body" sz="quarter" idx="1"/>
          </p:nvPr>
        </p:nvSpPr>
        <p:spPr>
          <a:prstGeom prst="rect">
            <a:avLst/>
          </a:prstGeom>
        </p:spPr>
        <p:txBody>
          <a:bodyPr/>
          <a:lstStyle/>
          <a:p>
            <a:r>
              <a:t>Entropy based ranking?</a:t>
            </a:r>
          </a:p>
        </p:txBody>
      </p:sp>
    </p:spTree>
    <p:extLst>
      <p:ext uri="{BB962C8B-B14F-4D97-AF65-F5344CB8AC3E}">
        <p14:creationId xmlns:p14="http://schemas.microsoft.com/office/powerpoint/2010/main" val="3859386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3" name="Shape 293"/>
          <p:cNvSpPr>
            <a:spLocks noGrp="1" noRot="1" noChangeAspect="1"/>
          </p:cNvSpPr>
          <p:nvPr>
            <p:ph type="sldImg"/>
          </p:nvPr>
        </p:nvSpPr>
        <p:spPr>
          <a:prstGeom prst="rect">
            <a:avLst/>
          </a:prstGeom>
        </p:spPr>
        <p:txBody>
          <a:bodyPr/>
          <a:lstStyle/>
          <a:p>
            <a:endParaRPr/>
          </a:p>
        </p:txBody>
      </p:sp>
      <p:sp>
        <p:nvSpPr>
          <p:cNvPr id="294" name="Shape 294"/>
          <p:cNvSpPr>
            <a:spLocks noGrp="1"/>
          </p:cNvSpPr>
          <p:nvPr>
            <p:ph type="body" sz="quarter" idx="1"/>
          </p:nvPr>
        </p:nvSpPr>
        <p:spPr>
          <a:prstGeom prst="rect">
            <a:avLst/>
          </a:prstGeom>
        </p:spPr>
        <p:txBody>
          <a:bodyPr/>
          <a:lstStyle/>
          <a:p>
            <a:r>
              <a:t>O’Reilly.Learning Spark.2015.1-Ch7</a:t>
            </a:r>
          </a:p>
        </p:txBody>
      </p:sp>
    </p:spTree>
    <p:extLst>
      <p:ext uri="{BB962C8B-B14F-4D97-AF65-F5344CB8AC3E}">
        <p14:creationId xmlns:p14="http://schemas.microsoft.com/office/powerpoint/2010/main" val="10708312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Shape 298"/>
          <p:cNvSpPr>
            <a:spLocks noGrp="1" noRot="1" noChangeAspect="1"/>
          </p:cNvSpPr>
          <p:nvPr>
            <p:ph type="sldImg"/>
          </p:nvPr>
        </p:nvSpPr>
        <p:spPr>
          <a:xfrm>
            <a:off x="381000" y="685800"/>
            <a:ext cx="6096000" cy="3429000"/>
          </a:xfrm>
          <a:prstGeom prst="rect">
            <a:avLst/>
          </a:prstGeom>
        </p:spPr>
        <p:txBody>
          <a:bodyPr/>
          <a:lstStyle/>
          <a:p>
            <a:endParaRPr/>
          </a:p>
        </p:txBody>
      </p:sp>
      <p:sp>
        <p:nvSpPr>
          <p:cNvPr id="299" name="Shape 299"/>
          <p:cNvSpPr>
            <a:spLocks noGrp="1"/>
          </p:cNvSpPr>
          <p:nvPr>
            <p:ph type="body" sz="quarter" idx="1"/>
          </p:nvPr>
        </p:nvSpPr>
        <p:spPr>
          <a:prstGeom prst="rect">
            <a:avLst/>
          </a:prstGeom>
        </p:spPr>
        <p:txBody>
          <a:bodyPr/>
          <a:lstStyle/>
          <a:p>
            <a:r>
              <a:t>Please add the two links on this page. Presenter will click into the page and talk about the talk 5. </a:t>
            </a:r>
          </a:p>
          <a:p>
            <a:r>
              <a:t>Or combine the two into one. </a:t>
            </a:r>
          </a:p>
        </p:txBody>
      </p:sp>
    </p:spTree>
    <p:extLst>
      <p:ext uri="{BB962C8B-B14F-4D97-AF65-F5344CB8AC3E}">
        <p14:creationId xmlns:p14="http://schemas.microsoft.com/office/powerpoint/2010/main" val="15477056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Shape 303"/>
          <p:cNvSpPr>
            <a:spLocks noGrp="1" noRot="1" noChangeAspect="1"/>
          </p:cNvSpPr>
          <p:nvPr>
            <p:ph type="sldImg"/>
          </p:nvPr>
        </p:nvSpPr>
        <p:spPr>
          <a:prstGeom prst="rect">
            <a:avLst/>
          </a:prstGeom>
        </p:spPr>
        <p:txBody>
          <a:bodyPr/>
          <a:lstStyle/>
          <a:p>
            <a:endParaRPr/>
          </a:p>
        </p:txBody>
      </p:sp>
      <p:sp>
        <p:nvSpPr>
          <p:cNvPr id="304" name="Shape 304"/>
          <p:cNvSpPr>
            <a:spLocks noGrp="1"/>
          </p:cNvSpPr>
          <p:nvPr>
            <p:ph type="body" sz="quarter" idx="1"/>
          </p:nvPr>
        </p:nvSpPr>
        <p:spPr>
          <a:prstGeom prst="rect">
            <a:avLst/>
          </a:prstGeom>
        </p:spPr>
        <p:txBody>
          <a:bodyPr/>
          <a:lstStyle/>
          <a:p>
            <a:r>
              <a:t>Here, when click the first link, it should go to the KVM example. (or make a new Machine learning example). </a:t>
            </a:r>
          </a:p>
          <a:p>
            <a:r>
              <a:t>Zhew：move the link to the third one</a:t>
            </a:r>
          </a:p>
        </p:txBody>
      </p:sp>
    </p:spTree>
    <p:extLst>
      <p:ext uri="{BB962C8B-B14F-4D97-AF65-F5344CB8AC3E}">
        <p14:creationId xmlns:p14="http://schemas.microsoft.com/office/powerpoint/2010/main" val="19665405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3" name="Shape 303"/>
          <p:cNvSpPr>
            <a:spLocks noGrp="1" noRot="1" noChangeAspect="1"/>
          </p:cNvSpPr>
          <p:nvPr>
            <p:ph type="sldImg"/>
          </p:nvPr>
        </p:nvSpPr>
        <p:spPr>
          <a:xfrm>
            <a:off x="381000" y="685800"/>
            <a:ext cx="6096000" cy="3429000"/>
          </a:xfrm>
          <a:prstGeom prst="rect">
            <a:avLst/>
          </a:prstGeom>
        </p:spPr>
        <p:txBody>
          <a:bodyPr/>
          <a:lstStyle/>
          <a:p>
            <a:endParaRPr/>
          </a:p>
        </p:txBody>
      </p:sp>
      <p:sp>
        <p:nvSpPr>
          <p:cNvPr id="304" name="Shape 304"/>
          <p:cNvSpPr>
            <a:spLocks noGrp="1"/>
          </p:cNvSpPr>
          <p:nvPr>
            <p:ph type="body" sz="quarter" idx="1"/>
          </p:nvPr>
        </p:nvSpPr>
        <p:spPr>
          <a:prstGeom prst="rect">
            <a:avLst/>
          </a:prstGeom>
        </p:spPr>
        <p:txBody>
          <a:bodyPr/>
          <a:lstStyle/>
          <a:p>
            <a:r>
              <a:rPr dirty="0"/>
              <a:t>Here, when click the first link, it should go to the KVM example. (or make a new Machine learning example). </a:t>
            </a:r>
          </a:p>
          <a:p>
            <a:r>
              <a:rPr dirty="0"/>
              <a:t>Zhew：move the link to the third one</a:t>
            </a:r>
          </a:p>
        </p:txBody>
      </p:sp>
    </p:spTree>
    <p:extLst>
      <p:ext uri="{BB962C8B-B14F-4D97-AF65-F5344CB8AC3E}">
        <p14:creationId xmlns:p14="http://schemas.microsoft.com/office/powerpoint/2010/main" val="17635378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2.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标题幻灯片">
    <p:spTree>
      <p:nvGrpSpPr>
        <p:cNvPr id="1" name=""/>
        <p:cNvGrpSpPr/>
        <p:nvPr/>
      </p:nvGrpSpPr>
      <p:grpSpPr>
        <a:xfrm>
          <a:off x="0" y="0"/>
          <a:ext cx="0" cy="0"/>
          <a:chOff x="0" y="0"/>
          <a:chExt cx="0" cy="0"/>
        </a:xfrm>
      </p:grpSpPr>
      <p:pic>
        <p:nvPicPr>
          <p:cNvPr id="14" name="image1.jpeg" descr="9.22背景"/>
          <p:cNvPicPr>
            <a:picLocks noChangeAspect="1"/>
          </p:cNvPicPr>
          <p:nvPr/>
        </p:nvPicPr>
        <p:blipFill>
          <a:blip r:embed="rId2">
            <a:extLst/>
          </a:blip>
          <a:stretch>
            <a:fillRect/>
          </a:stretch>
        </p:blipFill>
        <p:spPr>
          <a:xfrm>
            <a:off x="-4445" y="-1906"/>
            <a:ext cx="12200891" cy="6861811"/>
          </a:xfrm>
          <a:prstGeom prst="rect">
            <a:avLst/>
          </a:prstGeom>
          <a:ln w="12700">
            <a:miter lim="400000"/>
          </a:ln>
        </p:spPr>
      </p:pic>
      <p:sp>
        <p:nvSpPr>
          <p:cNvPr id="15" name="Shape 1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pic>
        <p:nvPicPr>
          <p:cNvPr id="112"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113"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114"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115" name="Shape 115"/>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116" name="Shape 116"/>
          <p:cNvSpPr>
            <a:spLocks noGrp="1"/>
          </p:cNvSpPr>
          <p:nvPr>
            <p:ph type="body" sz="half" idx="1"/>
          </p:nvPr>
        </p:nvSpPr>
        <p:spPr>
          <a:xfrm>
            <a:off x="5183187" y="987425"/>
            <a:ext cx="6170613" cy="4721999"/>
          </a:xfrm>
          <a:prstGeom prst="rect">
            <a:avLst/>
          </a:prstGeom>
        </p:spPr>
        <p:txBody>
          <a:bodyPr>
            <a:normAutofit/>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r>
              <a:t>Body Level One</a:t>
            </a:r>
          </a:p>
          <a:p>
            <a:pPr lvl="1"/>
            <a:r>
              <a:t>Body Level Two</a:t>
            </a:r>
          </a:p>
          <a:p>
            <a:pPr lvl="2"/>
            <a:r>
              <a:t>Body Level Three</a:t>
            </a:r>
          </a:p>
          <a:p>
            <a:pPr lvl="3"/>
            <a:r>
              <a:t>Body Level Four</a:t>
            </a:r>
          </a:p>
          <a:p>
            <a:pPr lvl="4"/>
            <a:r>
              <a:t>Body Level Five</a:t>
            </a:r>
          </a:p>
        </p:txBody>
      </p:sp>
      <p:sp>
        <p:nvSpPr>
          <p:cNvPr id="117" name="Shape 117"/>
          <p:cNvSpPr>
            <a:spLocks noGrp="1"/>
          </p:cNvSpPr>
          <p:nvPr>
            <p:ph type="body" sz="quarter" idx="13"/>
          </p:nvPr>
        </p:nvSpPr>
        <p:spPr>
          <a:xfrm>
            <a:off x="839787" y="2057400"/>
            <a:ext cx="3932238" cy="3652024"/>
          </a:xfrm>
          <a:prstGeom prst="rect">
            <a:avLst/>
          </a:prstGeom>
        </p:spPr>
        <p:txBody>
          <a:bodyPr>
            <a:normAutofit/>
          </a:bodyPr>
          <a:lstStyle/>
          <a:p>
            <a:pPr marL="0" indent="0">
              <a:buSzTx/>
              <a:buFontTx/>
              <a:buNone/>
              <a:defRPr sz="1600"/>
            </a:pPr>
            <a:endParaRPr/>
          </a:p>
        </p:txBody>
      </p:sp>
      <p:sp>
        <p:nvSpPr>
          <p:cNvPr id="118" name="Shape 118"/>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pic>
        <p:nvPicPr>
          <p:cNvPr id="125"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126"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127"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128" name="Shape 128"/>
          <p:cNvSpPr>
            <a:spLocks noGrp="1"/>
          </p:cNvSpPr>
          <p:nvPr>
            <p:ph type="title"/>
          </p:nvPr>
        </p:nvSpPr>
        <p:spPr>
          <a:xfrm>
            <a:off x="839787" y="457200"/>
            <a:ext cx="3932239" cy="1600200"/>
          </a:xfrm>
          <a:prstGeom prst="rect">
            <a:avLst/>
          </a:prstGeom>
        </p:spPr>
        <p:txBody>
          <a:bodyPr anchor="b"/>
          <a:lstStyle>
            <a:lvl1pPr>
              <a:defRPr sz="3200"/>
            </a:lvl1pPr>
          </a:lstStyle>
          <a:p>
            <a:r>
              <a:t>Title Text</a:t>
            </a:r>
          </a:p>
        </p:txBody>
      </p:sp>
      <p:sp>
        <p:nvSpPr>
          <p:cNvPr id="129" name="Shape 129"/>
          <p:cNvSpPr>
            <a:spLocks noGrp="1"/>
          </p:cNvSpPr>
          <p:nvPr>
            <p:ph type="pic" sz="half" idx="13"/>
          </p:nvPr>
        </p:nvSpPr>
        <p:spPr>
          <a:xfrm>
            <a:off x="5183187" y="987425"/>
            <a:ext cx="6170613" cy="4721999"/>
          </a:xfrm>
          <a:prstGeom prst="rect">
            <a:avLst/>
          </a:prstGeom>
        </p:spPr>
        <p:txBody>
          <a:bodyPr lIns="91439" rIns="91439"/>
          <a:lstStyle/>
          <a:p>
            <a:endParaRPr/>
          </a:p>
        </p:txBody>
      </p:sp>
      <p:sp>
        <p:nvSpPr>
          <p:cNvPr id="130" name="Shape 130"/>
          <p:cNvSpPr>
            <a:spLocks noGrp="1"/>
          </p:cNvSpPr>
          <p:nvPr>
            <p:ph type="body" sz="quarter" idx="1"/>
          </p:nvPr>
        </p:nvSpPr>
        <p:spPr>
          <a:xfrm>
            <a:off x="839787" y="2057400"/>
            <a:ext cx="3932239" cy="3652024"/>
          </a:xfrm>
          <a:prstGeom prst="rect">
            <a:avLst/>
          </a:prstGeom>
        </p:spPr>
        <p:txBody>
          <a:bodyPr>
            <a:normAutofit/>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r>
              <a:t>Body Level One</a:t>
            </a:r>
          </a:p>
          <a:p>
            <a:pPr lvl="1"/>
            <a:r>
              <a:t>Body Level Two</a:t>
            </a:r>
          </a:p>
          <a:p>
            <a:pPr lvl="2"/>
            <a:r>
              <a:t>Body Level Three</a:t>
            </a:r>
          </a:p>
          <a:p>
            <a:pPr lvl="3"/>
            <a:r>
              <a:t>Body Level Four</a:t>
            </a:r>
          </a:p>
          <a:p>
            <a:pPr lvl="4"/>
            <a:r>
              <a:t>Body Level Five</a:t>
            </a:r>
          </a:p>
        </p:txBody>
      </p:sp>
      <p:sp>
        <p:nvSpPr>
          <p:cNvPr id="131" name="Shape 13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and Vertical Text">
    <p:spTree>
      <p:nvGrpSpPr>
        <p:cNvPr id="1" name=""/>
        <p:cNvGrpSpPr/>
        <p:nvPr/>
      </p:nvGrpSpPr>
      <p:grpSpPr>
        <a:xfrm>
          <a:off x="0" y="0"/>
          <a:ext cx="0" cy="0"/>
          <a:chOff x="0" y="0"/>
          <a:chExt cx="0" cy="0"/>
        </a:xfrm>
      </p:grpSpPr>
      <p:pic>
        <p:nvPicPr>
          <p:cNvPr id="138"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139"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140"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141" name="Shape 141"/>
          <p:cNvSpPr>
            <a:spLocks noGrp="1"/>
          </p:cNvSpPr>
          <p:nvPr>
            <p:ph type="title"/>
          </p:nvPr>
        </p:nvSpPr>
        <p:spPr>
          <a:prstGeom prst="rect">
            <a:avLst/>
          </a:prstGeom>
        </p:spPr>
        <p:txBody>
          <a:bodyPr/>
          <a:lstStyle/>
          <a:p>
            <a:r>
              <a:t>Title Text</a:t>
            </a:r>
          </a:p>
        </p:txBody>
      </p:sp>
      <p:sp>
        <p:nvSpPr>
          <p:cNvPr id="142" name="Shape 142"/>
          <p:cNvSpPr>
            <a:spLocks noGrp="1"/>
          </p:cNvSpPr>
          <p:nvPr>
            <p:ph type="body" idx="1"/>
          </p:nvPr>
        </p:nvSpPr>
        <p:spPr>
          <a:xfrm>
            <a:off x="838200" y="1825625"/>
            <a:ext cx="10515600" cy="3736124"/>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143" name="Shape 143"/>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标题和内容">
    <p:spTree>
      <p:nvGrpSpPr>
        <p:cNvPr id="1" name=""/>
        <p:cNvGrpSpPr/>
        <p:nvPr/>
      </p:nvGrpSpPr>
      <p:grpSpPr>
        <a:xfrm>
          <a:off x="0" y="0"/>
          <a:ext cx="0" cy="0"/>
          <a:chOff x="0" y="0"/>
          <a:chExt cx="0" cy="0"/>
        </a:xfrm>
      </p:grpSpPr>
      <p:pic>
        <p:nvPicPr>
          <p:cNvPr id="150" name="image2.jpeg" descr="ppt5"/>
          <p:cNvPicPr>
            <a:picLocks noChangeAspect="1"/>
          </p:cNvPicPr>
          <p:nvPr/>
        </p:nvPicPr>
        <p:blipFill>
          <a:blip r:embed="rId2">
            <a:extLst/>
          </a:blip>
          <a:srcRect t="20507"/>
          <a:stretch>
            <a:fillRect/>
          </a:stretch>
        </p:blipFill>
        <p:spPr>
          <a:xfrm>
            <a:off x="0" y="5698273"/>
            <a:ext cx="12201526" cy="1159728"/>
          </a:xfrm>
          <a:prstGeom prst="rect">
            <a:avLst/>
          </a:prstGeom>
          <a:ln w="12700">
            <a:miter lim="400000"/>
          </a:ln>
        </p:spPr>
      </p:pic>
      <p:pic>
        <p:nvPicPr>
          <p:cNvPr id="151" name="image4.png"/>
          <p:cNvPicPr>
            <a:picLocks noChangeAspect="1"/>
          </p:cNvPicPr>
          <p:nvPr/>
        </p:nvPicPr>
        <p:blipFill>
          <a:blip r:embed="rId3">
            <a:extLst/>
          </a:blip>
          <a:stretch>
            <a:fillRect/>
          </a:stretch>
        </p:blipFill>
        <p:spPr>
          <a:xfrm>
            <a:off x="358697" y="6055481"/>
            <a:ext cx="1320956" cy="445308"/>
          </a:xfrm>
          <a:prstGeom prst="rect">
            <a:avLst/>
          </a:prstGeom>
          <a:ln w="12700">
            <a:miter lim="400000"/>
          </a:ln>
        </p:spPr>
      </p:pic>
      <p:pic>
        <p:nvPicPr>
          <p:cNvPr id="152" name="image3.png"/>
          <p:cNvPicPr>
            <a:picLocks noChangeAspect="1"/>
          </p:cNvPicPr>
          <p:nvPr/>
        </p:nvPicPr>
        <p:blipFill>
          <a:blip r:embed="rId4">
            <a:extLst/>
          </a:blip>
          <a:stretch>
            <a:fillRect/>
          </a:stretch>
        </p:blipFill>
        <p:spPr>
          <a:xfrm>
            <a:off x="9546431" y="375286"/>
            <a:ext cx="1988345" cy="1325563"/>
          </a:xfrm>
          <a:prstGeom prst="rect">
            <a:avLst/>
          </a:prstGeom>
          <a:ln w="12700">
            <a:miter lim="400000"/>
          </a:ln>
        </p:spPr>
      </p:pic>
      <p:sp>
        <p:nvSpPr>
          <p:cNvPr id="153" name="Shape 153"/>
          <p:cNvSpPr>
            <a:spLocks noGrp="1"/>
          </p:cNvSpPr>
          <p:nvPr>
            <p:ph type="title"/>
          </p:nvPr>
        </p:nvSpPr>
        <p:spPr>
          <a:xfrm>
            <a:off x="1019175" y="375284"/>
            <a:ext cx="10515600" cy="1325564"/>
          </a:xfrm>
          <a:prstGeom prst="rect">
            <a:avLst/>
          </a:prstGeom>
        </p:spPr>
        <p:txBody>
          <a:bodyPr/>
          <a:lstStyle/>
          <a:p>
            <a:r>
              <a:t>Title Text</a:t>
            </a:r>
          </a:p>
        </p:txBody>
      </p:sp>
      <p:sp>
        <p:nvSpPr>
          <p:cNvPr id="154" name="Shape 15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Slide">
    <p:spTree>
      <p:nvGrpSpPr>
        <p:cNvPr id="1" name=""/>
        <p:cNvGrpSpPr/>
        <p:nvPr/>
      </p:nvGrpSpPr>
      <p:grpSpPr>
        <a:xfrm>
          <a:off x="0" y="0"/>
          <a:ext cx="0" cy="0"/>
          <a:chOff x="0" y="0"/>
          <a:chExt cx="0" cy="0"/>
        </a:xfrm>
      </p:grpSpPr>
      <p:pic>
        <p:nvPicPr>
          <p:cNvPr id="22"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23"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24"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25" name="Shape 25"/>
          <p:cNvSpPr>
            <a:spLocks noGrp="1"/>
          </p:cNvSpPr>
          <p:nvPr>
            <p:ph type="title"/>
          </p:nvPr>
        </p:nvSpPr>
        <p:spPr>
          <a:xfrm>
            <a:off x="1524000" y="1122362"/>
            <a:ext cx="9144000" cy="2387601"/>
          </a:xfrm>
          <a:prstGeom prst="rect">
            <a:avLst/>
          </a:prstGeom>
        </p:spPr>
        <p:txBody>
          <a:bodyPr anchor="b"/>
          <a:lstStyle>
            <a:lvl1pPr algn="ctr">
              <a:defRPr sz="6000"/>
            </a:lvl1pPr>
          </a:lstStyle>
          <a:p>
            <a:r>
              <a:t>Title Text</a:t>
            </a:r>
          </a:p>
        </p:txBody>
      </p:sp>
      <p:sp>
        <p:nvSpPr>
          <p:cNvPr id="26" name="Shape 26"/>
          <p:cNvSpPr>
            <a:spLocks noGrp="1"/>
          </p:cNvSpPr>
          <p:nvPr>
            <p:ph type="body" sz="quarter" idx="1"/>
          </p:nvPr>
        </p:nvSpPr>
        <p:spPr>
          <a:xfrm>
            <a:off x="1524000" y="3602037"/>
            <a:ext cx="9144000" cy="1655763"/>
          </a:xfrm>
          <a:prstGeom prst="rect">
            <a:avLst/>
          </a:prstGeom>
        </p:spPr>
        <p:txBody>
          <a:bodyPr>
            <a:normAutofit/>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r>
              <a:t>Body Level One</a:t>
            </a:r>
          </a:p>
          <a:p>
            <a:pPr lvl="1"/>
            <a:r>
              <a:t>Body Level Two</a:t>
            </a:r>
          </a:p>
          <a:p>
            <a:pPr lvl="2"/>
            <a:r>
              <a:t>Body Level Three</a:t>
            </a:r>
          </a:p>
          <a:p>
            <a:pPr lvl="3"/>
            <a:r>
              <a:t>Body Level Four</a:t>
            </a:r>
          </a:p>
          <a:p>
            <a:pPr lvl="4"/>
            <a:r>
              <a:t>Body Level Five</a:t>
            </a:r>
          </a:p>
        </p:txBody>
      </p:sp>
      <p:sp>
        <p:nvSpPr>
          <p:cNvPr id="27" name="Shape 2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Custom Layout">
    <p:spTree>
      <p:nvGrpSpPr>
        <p:cNvPr id="1" name=""/>
        <p:cNvGrpSpPr/>
        <p:nvPr/>
      </p:nvGrpSpPr>
      <p:grpSpPr>
        <a:xfrm>
          <a:off x="0" y="0"/>
          <a:ext cx="0" cy="0"/>
          <a:chOff x="0" y="0"/>
          <a:chExt cx="0" cy="0"/>
        </a:xfrm>
      </p:grpSpPr>
      <p:sp>
        <p:nvSpPr>
          <p:cNvPr id="34" name="Shape 34"/>
          <p:cNvSpPr>
            <a:spLocks noGrp="1"/>
          </p:cNvSpPr>
          <p:nvPr>
            <p:ph type="title"/>
          </p:nvPr>
        </p:nvSpPr>
        <p:spPr>
          <a:prstGeom prst="rect">
            <a:avLst/>
          </a:prstGeom>
        </p:spPr>
        <p:txBody>
          <a:bodyPr/>
          <a:lstStyle/>
          <a:p>
            <a:r>
              <a:t>Title Text</a:t>
            </a:r>
          </a:p>
        </p:txBody>
      </p:sp>
      <p:sp>
        <p:nvSpPr>
          <p:cNvPr id="35" name="Shape 3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nd Content">
    <p:spTree>
      <p:nvGrpSpPr>
        <p:cNvPr id="1" name=""/>
        <p:cNvGrpSpPr/>
        <p:nvPr/>
      </p:nvGrpSpPr>
      <p:grpSpPr>
        <a:xfrm>
          <a:off x="0" y="0"/>
          <a:ext cx="0" cy="0"/>
          <a:chOff x="0" y="0"/>
          <a:chExt cx="0" cy="0"/>
        </a:xfrm>
      </p:grpSpPr>
      <p:pic>
        <p:nvPicPr>
          <p:cNvPr id="42"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43"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44"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45" name="Shape 45"/>
          <p:cNvSpPr>
            <a:spLocks noGrp="1"/>
          </p:cNvSpPr>
          <p:nvPr>
            <p:ph type="title"/>
          </p:nvPr>
        </p:nvSpPr>
        <p:spPr>
          <a:prstGeom prst="rect">
            <a:avLst/>
          </a:prstGeom>
        </p:spPr>
        <p:txBody>
          <a:bodyPr/>
          <a:lstStyle/>
          <a:p>
            <a:r>
              <a:t>Title Text</a:t>
            </a:r>
          </a:p>
        </p:txBody>
      </p:sp>
      <p:sp>
        <p:nvSpPr>
          <p:cNvPr id="46" name="Shape 46"/>
          <p:cNvSpPr>
            <a:spLocks noGrp="1"/>
          </p:cNvSpPr>
          <p:nvPr>
            <p:ph type="body" idx="1"/>
          </p:nvPr>
        </p:nvSpPr>
        <p:spPr>
          <a:xfrm>
            <a:off x="838200" y="1825625"/>
            <a:ext cx="10515600" cy="3736124"/>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47" name="Shape 47"/>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pic>
        <p:nvPicPr>
          <p:cNvPr id="54"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55"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56"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57" name="Shape 57"/>
          <p:cNvSpPr>
            <a:spLocks noGrp="1"/>
          </p:cNvSpPr>
          <p:nvPr>
            <p:ph type="title"/>
          </p:nvPr>
        </p:nvSpPr>
        <p:spPr>
          <a:xfrm>
            <a:off x="831850" y="1709738"/>
            <a:ext cx="10515600" cy="2852737"/>
          </a:xfrm>
          <a:prstGeom prst="rect">
            <a:avLst/>
          </a:prstGeom>
        </p:spPr>
        <p:txBody>
          <a:bodyPr anchor="b"/>
          <a:lstStyle>
            <a:lvl1pPr>
              <a:defRPr sz="6000"/>
            </a:lvl1pPr>
          </a:lstStyle>
          <a:p>
            <a:r>
              <a:t>Title Text</a:t>
            </a:r>
          </a:p>
        </p:txBody>
      </p:sp>
      <p:sp>
        <p:nvSpPr>
          <p:cNvPr id="58" name="Shape 58"/>
          <p:cNvSpPr>
            <a:spLocks noGrp="1"/>
          </p:cNvSpPr>
          <p:nvPr>
            <p:ph type="body" sz="quarter" idx="1"/>
          </p:nvPr>
        </p:nvSpPr>
        <p:spPr>
          <a:xfrm>
            <a:off x="831850" y="4589462"/>
            <a:ext cx="10430882" cy="1041904"/>
          </a:xfrm>
          <a:prstGeom prst="rect">
            <a:avLst/>
          </a:prstGeom>
        </p:spPr>
        <p:txBody>
          <a:bodyPr>
            <a:normAutofit/>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r>
              <a:t>Body Level One</a:t>
            </a:r>
          </a:p>
          <a:p>
            <a:pPr lvl="1"/>
            <a:r>
              <a:t>Body Level Two</a:t>
            </a:r>
          </a:p>
          <a:p>
            <a:pPr lvl="2"/>
            <a:r>
              <a:t>Body Level Three</a:t>
            </a:r>
          </a:p>
          <a:p>
            <a:pPr lvl="3"/>
            <a:r>
              <a:t>Body Level Four</a:t>
            </a:r>
          </a:p>
          <a:p>
            <a:pPr lvl="4"/>
            <a:r>
              <a:t>Body Level Five</a:t>
            </a:r>
          </a:p>
        </p:txBody>
      </p:sp>
      <p:sp>
        <p:nvSpPr>
          <p:cNvPr id="59" name="Shape 59"/>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pic>
        <p:nvPicPr>
          <p:cNvPr id="66"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67"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68"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69" name="Shape 69"/>
          <p:cNvSpPr>
            <a:spLocks noGrp="1"/>
          </p:cNvSpPr>
          <p:nvPr>
            <p:ph type="title"/>
          </p:nvPr>
        </p:nvSpPr>
        <p:spPr>
          <a:prstGeom prst="rect">
            <a:avLst/>
          </a:prstGeom>
        </p:spPr>
        <p:txBody>
          <a:bodyPr/>
          <a:lstStyle/>
          <a:p>
            <a:r>
              <a:t>Title Text</a:t>
            </a:r>
          </a:p>
        </p:txBody>
      </p:sp>
      <p:sp>
        <p:nvSpPr>
          <p:cNvPr id="70" name="Shape 70"/>
          <p:cNvSpPr>
            <a:spLocks noGrp="1"/>
          </p:cNvSpPr>
          <p:nvPr>
            <p:ph type="body" sz="half" idx="1"/>
          </p:nvPr>
        </p:nvSpPr>
        <p:spPr>
          <a:xfrm>
            <a:off x="838200" y="1825625"/>
            <a:ext cx="5094250" cy="3850346"/>
          </a:xfrm>
          <a:prstGeom prst="rect">
            <a:avLst/>
          </a:prstGeom>
        </p:spPr>
        <p:txBody>
          <a:bodyPr>
            <a:normAutofit/>
          </a:bodyPr>
          <a:lstStyle/>
          <a:p>
            <a:r>
              <a:t>Body Level One</a:t>
            </a:r>
          </a:p>
          <a:p>
            <a:pPr lvl="1"/>
            <a:r>
              <a:t>Body Level Two</a:t>
            </a:r>
          </a:p>
          <a:p>
            <a:pPr lvl="2"/>
            <a:r>
              <a:t>Body Level Three</a:t>
            </a:r>
          </a:p>
          <a:p>
            <a:pPr lvl="3"/>
            <a:r>
              <a:t>Body Level Four</a:t>
            </a:r>
          </a:p>
          <a:p>
            <a:pPr lvl="4"/>
            <a:r>
              <a:t>Body Level Five</a:t>
            </a:r>
          </a:p>
        </p:txBody>
      </p:sp>
      <p:sp>
        <p:nvSpPr>
          <p:cNvPr id="71" name="Shape 71"/>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pic>
        <p:nvPicPr>
          <p:cNvPr id="78"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79"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80"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81" name="Shape 81"/>
          <p:cNvSpPr>
            <a:spLocks noGrp="1"/>
          </p:cNvSpPr>
          <p:nvPr>
            <p:ph type="title"/>
          </p:nvPr>
        </p:nvSpPr>
        <p:spPr>
          <a:xfrm>
            <a:off x="839787" y="365125"/>
            <a:ext cx="10515601" cy="1325563"/>
          </a:xfrm>
          <a:prstGeom prst="rect">
            <a:avLst/>
          </a:prstGeom>
        </p:spPr>
        <p:txBody>
          <a:bodyPr/>
          <a:lstStyle/>
          <a:p>
            <a:r>
              <a:t>Title Text</a:t>
            </a:r>
          </a:p>
        </p:txBody>
      </p:sp>
      <p:sp>
        <p:nvSpPr>
          <p:cNvPr id="82" name="Shape 82"/>
          <p:cNvSpPr>
            <a:spLocks noGrp="1"/>
          </p:cNvSpPr>
          <p:nvPr>
            <p:ph type="body" sz="quarter" idx="1"/>
          </p:nvPr>
        </p:nvSpPr>
        <p:spPr>
          <a:xfrm>
            <a:off x="839787" y="1681163"/>
            <a:ext cx="5157789" cy="823913"/>
          </a:xfrm>
          <a:prstGeom prst="rect">
            <a:avLst/>
          </a:prstGeom>
        </p:spPr>
        <p:txBody>
          <a:bodyPr anchor="b">
            <a:normAutofit/>
          </a:bodyPr>
          <a:lstStyle>
            <a:lvl1pPr marL="0" indent="0">
              <a:buSzTx/>
              <a:buFontTx/>
              <a:buNone/>
              <a:defRPr sz="2400" b="1"/>
            </a:lvl1pPr>
            <a:lvl2pPr marL="0" indent="457200">
              <a:buSzTx/>
              <a:buFontTx/>
              <a:buNone/>
              <a:defRPr sz="2400" b="1"/>
            </a:lvl2pPr>
            <a:lvl3pPr marL="0" indent="914400">
              <a:buSzTx/>
              <a:buFontTx/>
              <a:buNone/>
              <a:defRPr sz="2400" b="1"/>
            </a:lvl3pPr>
            <a:lvl4pPr marL="0" indent="1371600">
              <a:buSzTx/>
              <a:buFontTx/>
              <a:buNone/>
              <a:defRPr sz="2400" b="1"/>
            </a:lvl4pPr>
            <a:lvl5pPr marL="0" indent="1828800">
              <a:buSzTx/>
              <a:buFontTx/>
              <a:buNone/>
              <a:defRPr sz="2400" b="1"/>
            </a:lvl5pPr>
          </a:lstStyle>
          <a:p>
            <a:r>
              <a:t>Body Level One</a:t>
            </a:r>
          </a:p>
          <a:p>
            <a:pPr lvl="1"/>
            <a:r>
              <a:t>Body Level Two</a:t>
            </a:r>
          </a:p>
          <a:p>
            <a:pPr lvl="2"/>
            <a:r>
              <a:t>Body Level Three</a:t>
            </a:r>
          </a:p>
          <a:p>
            <a:pPr lvl="3"/>
            <a:r>
              <a:t>Body Level Four</a:t>
            </a:r>
          </a:p>
          <a:p>
            <a:pPr lvl="4"/>
            <a:r>
              <a:t>Body Level Five</a:t>
            </a:r>
          </a:p>
        </p:txBody>
      </p:sp>
      <p:sp>
        <p:nvSpPr>
          <p:cNvPr id="83" name="Shape 83"/>
          <p:cNvSpPr>
            <a:spLocks noGrp="1"/>
          </p:cNvSpPr>
          <p:nvPr>
            <p:ph type="body" sz="quarter" idx="13"/>
          </p:nvPr>
        </p:nvSpPr>
        <p:spPr>
          <a:xfrm>
            <a:off x="6172200" y="1681163"/>
            <a:ext cx="5183188" cy="823913"/>
          </a:xfrm>
          <a:prstGeom prst="rect">
            <a:avLst/>
          </a:prstGeom>
        </p:spPr>
        <p:txBody>
          <a:bodyPr anchor="b">
            <a:normAutofit/>
          </a:bodyPr>
          <a:lstStyle/>
          <a:p>
            <a:pPr marL="0" indent="0">
              <a:buSzTx/>
              <a:buFontTx/>
              <a:buNone/>
              <a:defRPr sz="2400" b="1"/>
            </a:pPr>
            <a:endParaRPr/>
          </a:p>
        </p:txBody>
      </p:sp>
      <p:sp>
        <p:nvSpPr>
          <p:cNvPr id="84" name="Shape 84"/>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Title Only">
    <p:spTree>
      <p:nvGrpSpPr>
        <p:cNvPr id="1" name=""/>
        <p:cNvGrpSpPr/>
        <p:nvPr/>
      </p:nvGrpSpPr>
      <p:grpSpPr>
        <a:xfrm>
          <a:off x="0" y="0"/>
          <a:ext cx="0" cy="0"/>
          <a:chOff x="0" y="0"/>
          <a:chExt cx="0" cy="0"/>
        </a:xfrm>
      </p:grpSpPr>
      <p:pic>
        <p:nvPicPr>
          <p:cNvPr id="91"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92"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93"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94" name="Shape 94"/>
          <p:cNvSpPr>
            <a:spLocks noGrp="1"/>
          </p:cNvSpPr>
          <p:nvPr>
            <p:ph type="title"/>
          </p:nvPr>
        </p:nvSpPr>
        <p:spPr>
          <a:prstGeom prst="rect">
            <a:avLst/>
          </a:prstGeom>
        </p:spPr>
        <p:txBody>
          <a:bodyPr/>
          <a:lstStyle/>
          <a:p>
            <a:r>
              <a:t>Title Text</a:t>
            </a:r>
          </a:p>
        </p:txBody>
      </p:sp>
      <p:sp>
        <p:nvSpPr>
          <p:cNvPr id="95" name="Shape 9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pic>
        <p:nvPicPr>
          <p:cNvPr id="102" name="image2.jpeg" descr="ppt5"/>
          <p:cNvPicPr>
            <a:picLocks noChangeAspect="1"/>
          </p:cNvPicPr>
          <p:nvPr/>
        </p:nvPicPr>
        <p:blipFill>
          <a:blip r:embed="rId2">
            <a:extLst/>
          </a:blip>
          <a:srcRect t="20507"/>
          <a:stretch>
            <a:fillRect/>
          </a:stretch>
        </p:blipFill>
        <p:spPr>
          <a:xfrm>
            <a:off x="-9526" y="5776486"/>
            <a:ext cx="12201526" cy="1159728"/>
          </a:xfrm>
          <a:prstGeom prst="rect">
            <a:avLst/>
          </a:prstGeom>
          <a:ln w="12700">
            <a:miter lim="400000"/>
          </a:ln>
        </p:spPr>
      </p:pic>
      <p:pic>
        <p:nvPicPr>
          <p:cNvPr id="103" name="image3.png"/>
          <p:cNvPicPr>
            <a:picLocks noChangeAspect="1"/>
          </p:cNvPicPr>
          <p:nvPr/>
        </p:nvPicPr>
        <p:blipFill>
          <a:blip r:embed="rId3">
            <a:extLst/>
          </a:blip>
          <a:stretch>
            <a:fillRect/>
          </a:stretch>
        </p:blipFill>
        <p:spPr>
          <a:xfrm>
            <a:off x="9365456" y="365125"/>
            <a:ext cx="1988345" cy="1325563"/>
          </a:xfrm>
          <a:prstGeom prst="rect">
            <a:avLst/>
          </a:prstGeom>
          <a:ln w="12700">
            <a:miter lim="400000"/>
          </a:ln>
        </p:spPr>
      </p:pic>
      <p:pic>
        <p:nvPicPr>
          <p:cNvPr id="104" name="image4.png"/>
          <p:cNvPicPr>
            <a:picLocks noChangeAspect="1"/>
          </p:cNvPicPr>
          <p:nvPr/>
        </p:nvPicPr>
        <p:blipFill>
          <a:blip r:embed="rId4">
            <a:extLst/>
          </a:blip>
          <a:stretch>
            <a:fillRect/>
          </a:stretch>
        </p:blipFill>
        <p:spPr>
          <a:xfrm>
            <a:off x="358697" y="6055481"/>
            <a:ext cx="1320956" cy="445308"/>
          </a:xfrm>
          <a:prstGeom prst="rect">
            <a:avLst/>
          </a:prstGeom>
          <a:ln w="12700">
            <a:miter lim="400000"/>
          </a:ln>
        </p:spPr>
      </p:pic>
      <p:sp>
        <p:nvSpPr>
          <p:cNvPr id="105" name="Shape 105"/>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5" Type="http://schemas.openxmlformats.org/officeDocument/2006/relationships/image" Target="../media/image1.jpeg"/><Relationship Id="rId16" Type="http://schemas.openxmlformats.org/officeDocument/2006/relationships/image" Target="../media/image2.png"/><Relationship Id="rId17"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image2.jpeg" descr="ppt5"/>
          <p:cNvPicPr>
            <a:picLocks noChangeAspect="1"/>
          </p:cNvPicPr>
          <p:nvPr/>
        </p:nvPicPr>
        <p:blipFill>
          <a:blip r:embed="rId15">
            <a:extLst/>
          </a:blip>
          <a:srcRect t="20507"/>
          <a:stretch>
            <a:fillRect/>
          </a:stretch>
        </p:blipFill>
        <p:spPr>
          <a:xfrm>
            <a:off x="-9526" y="5776486"/>
            <a:ext cx="12201526" cy="1159728"/>
          </a:xfrm>
          <a:prstGeom prst="rect">
            <a:avLst/>
          </a:prstGeom>
          <a:ln w="12700">
            <a:miter lim="400000"/>
          </a:ln>
        </p:spPr>
      </p:pic>
      <p:pic>
        <p:nvPicPr>
          <p:cNvPr id="3" name="image3.png"/>
          <p:cNvPicPr>
            <a:picLocks noChangeAspect="1"/>
          </p:cNvPicPr>
          <p:nvPr/>
        </p:nvPicPr>
        <p:blipFill>
          <a:blip r:embed="rId16">
            <a:extLst/>
          </a:blip>
          <a:stretch>
            <a:fillRect/>
          </a:stretch>
        </p:blipFill>
        <p:spPr>
          <a:xfrm>
            <a:off x="9365456" y="365125"/>
            <a:ext cx="1988345" cy="1325563"/>
          </a:xfrm>
          <a:prstGeom prst="rect">
            <a:avLst/>
          </a:prstGeom>
          <a:ln w="12700">
            <a:miter lim="400000"/>
          </a:ln>
        </p:spPr>
      </p:pic>
      <p:pic>
        <p:nvPicPr>
          <p:cNvPr id="4" name="image4.png"/>
          <p:cNvPicPr>
            <a:picLocks noChangeAspect="1"/>
          </p:cNvPicPr>
          <p:nvPr/>
        </p:nvPicPr>
        <p:blipFill>
          <a:blip r:embed="rId17">
            <a:extLst/>
          </a:blip>
          <a:stretch>
            <a:fillRect/>
          </a:stretch>
        </p:blipFill>
        <p:spPr>
          <a:xfrm>
            <a:off x="358697" y="6055481"/>
            <a:ext cx="1320956" cy="445308"/>
          </a:xfrm>
          <a:prstGeom prst="rect">
            <a:avLst/>
          </a:prstGeom>
          <a:ln w="12700">
            <a:miter lim="400000"/>
          </a:ln>
        </p:spPr>
      </p:pic>
      <p:sp>
        <p:nvSpPr>
          <p:cNvPr id="5" name="Shape 5"/>
          <p:cNvSpPr>
            <a:spLocks noGrp="1"/>
          </p:cNvSpPr>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a:bodyPr>
          <a:lstStyle/>
          <a:p>
            <a:r>
              <a:t>Title Text</a:t>
            </a:r>
          </a:p>
        </p:txBody>
      </p:sp>
      <p:sp>
        <p:nvSpPr>
          <p:cNvPr id="6" name="Shape 6"/>
          <p:cNvSpPr>
            <a:spLocks noGrp="1"/>
          </p:cNvSpPr>
          <p:nvPr>
            <p:ph type="body" idx="1"/>
          </p:nvPr>
        </p:nvSpPr>
        <p:spPr>
          <a:xfrm>
            <a:off x="609600" y="1600200"/>
            <a:ext cx="10972800" cy="4525963"/>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r>
              <a:t>Body Level One</a:t>
            </a:r>
          </a:p>
          <a:p>
            <a:pPr lvl="1"/>
            <a:r>
              <a:t>Body Level Two</a:t>
            </a:r>
          </a:p>
          <a:p>
            <a:pPr lvl="2"/>
            <a:r>
              <a:t>Body Level Three</a:t>
            </a:r>
          </a:p>
          <a:p>
            <a:pPr lvl="3"/>
            <a:r>
              <a:t>Body Level Four</a:t>
            </a:r>
          </a:p>
          <a:p>
            <a:pPr lvl="4"/>
            <a:r>
              <a:t>Body Level Five</a:t>
            </a:r>
          </a:p>
        </p:txBody>
      </p:sp>
      <p:sp>
        <p:nvSpPr>
          <p:cNvPr id="7" name="Shape 7"/>
          <p:cNvSpPr>
            <a:spLocks noGrp="1"/>
          </p:cNvSpPr>
          <p:nvPr>
            <p:ph type="sldNum" sz="quarter" idx="2"/>
          </p:nvPr>
        </p:nvSpPr>
        <p:spPr>
          <a:xfrm>
            <a:off x="5892800" y="6172200"/>
            <a:ext cx="2844800" cy="368301"/>
          </a:xfrm>
          <a:prstGeom prst="rect">
            <a:avLst/>
          </a:prstGeom>
          <a:ln w="12700">
            <a:miter lim="400000"/>
          </a:ln>
        </p:spPr>
        <p:txBody>
          <a:bodyPr wrap="none" lIns="45719" rIns="45719" anchor="ctr">
            <a:spAutoFit/>
          </a:bodyPr>
          <a:lstStyle>
            <a:lvl1pPr algn="r">
              <a:defRPr sz="1200"/>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med"/>
  <p:txStyles>
    <p:titleStyle>
      <a:lvl1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sz="4400" b="0" i="0" u="none" strike="noStrike" cap="none" spc="0" baseline="0">
          <a:ln>
            <a:noFill/>
          </a:ln>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sz="2800" b="0" i="0" u="none" strike="noStrike" cap="none" spc="0" baseline="0">
          <a:ln>
            <a:noFill/>
          </a:ln>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sz="12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4" Type="http://schemas.openxmlformats.org/officeDocument/2006/relationships/image" Target="../media/image8.png"/><Relationship Id="rId1" Type="http://schemas.microsoft.com/office/2007/relationships/media" Target="../media/media2.mp4"/><Relationship Id="rId2" Type="http://schemas.openxmlformats.org/officeDocument/2006/relationships/video" Target="../media/media2.mp4"/></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0.xml"/><Relationship Id="rId4" Type="http://schemas.openxmlformats.org/officeDocument/2006/relationships/image" Target="../media/image9.png"/><Relationship Id="rId1" Type="http://schemas.microsoft.com/office/2007/relationships/media" Target="../media/media3.mp4"/><Relationship Id="rId2" Type="http://schemas.openxmlformats.org/officeDocument/2006/relationships/video" Target="../media/media3.mp4"/></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hyperlink" Target="http://www.codecompass.net/http://192.168.126.146:5000/statistic/organization?orgLocation=World" TargetMode="External"/><Relationship Id="rId4" Type="http://schemas.openxmlformats.org/officeDocument/2006/relationships/hyperlink" Target="http://www.codecompass.net/rank1" TargetMode="External"/><Relationship Id="rId5" Type="http://schemas.openxmlformats.org/officeDocument/2006/relationships/hyperlink" Target="http://www.codecompass.net/http://192.168.126.146:5000/statistic/organization?sortKey=scoreCurrent&amp;orgLocation=World" TargetMode="External"/><Relationship Id="rId6" Type="http://schemas.openxmlformats.org/officeDocument/2006/relationships/hyperlink" Target="http://www.codecompass.net/COS-link2" TargetMode="External"/><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www.codecompass.net/COS-link4"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1.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1.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1.xml"/><Relationship Id="rId4" Type="http://schemas.openxmlformats.org/officeDocument/2006/relationships/notesSlide" Target="../notesSlides/notesSlide11.xml"/><Relationship Id="rId5" Type="http://schemas.openxmlformats.org/officeDocument/2006/relationships/image" Target="../media/image12.png"/><Relationship Id="rId1" Type="http://schemas.microsoft.com/office/2007/relationships/media" Target="../media/media4.mp4"/><Relationship Id="rId2" Type="http://schemas.openxmlformats.org/officeDocument/2006/relationships/video" Target="../media/media4.mp4"/></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2.xml"/><Relationship Id="rId4" Type="http://schemas.openxmlformats.org/officeDocument/2006/relationships/image" Target="../media/image13.png"/><Relationship Id="rId1" Type="http://schemas.microsoft.com/office/2007/relationships/media" Target="../media/media5.mp4"/><Relationship Id="rId2" Type="http://schemas.openxmlformats.org/officeDocument/2006/relationships/video" Target="../media/media5.mp4"/></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hyperlink" Target="mailto:info@codecompass.ne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4" Type="http://schemas.openxmlformats.org/officeDocument/2006/relationships/image" Target="../media/image5.png"/><Relationship Id="rId1" Type="http://schemas.microsoft.com/office/2007/relationships/media" Target="../media/media1.mp4"/><Relationship Id="rId2"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33" name="image7.png"/>
          <p:cNvPicPr>
            <a:picLocks noChangeAspect="1"/>
          </p:cNvPicPr>
          <p:nvPr/>
        </p:nvPicPr>
        <p:blipFill>
          <a:blip r:embed="rId2">
            <a:extLst/>
          </a:blip>
          <a:stretch>
            <a:fillRect/>
          </a:stretch>
        </p:blipFill>
        <p:spPr>
          <a:xfrm>
            <a:off x="0" y="-2"/>
            <a:ext cx="12192001" cy="6932647"/>
          </a:xfrm>
          <a:prstGeom prst="rect">
            <a:avLst/>
          </a:prstGeom>
          <a:ln w="12700">
            <a:miter lim="400000"/>
          </a:ln>
        </p:spPr>
      </p:pic>
      <p:sp>
        <p:nvSpPr>
          <p:cNvPr id="234" name="Shape 234"/>
          <p:cNvSpPr/>
          <p:nvPr/>
        </p:nvSpPr>
        <p:spPr>
          <a:xfrm>
            <a:off x="4496585" y="-1"/>
            <a:ext cx="3544480" cy="3487920"/>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235" name="Shape 235"/>
          <p:cNvSpPr/>
          <p:nvPr/>
        </p:nvSpPr>
        <p:spPr>
          <a:xfrm>
            <a:off x="1839795" y="1461154"/>
            <a:ext cx="4589286" cy="4496587"/>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236" name="Shape 236"/>
          <p:cNvSpPr/>
          <p:nvPr/>
        </p:nvSpPr>
        <p:spPr>
          <a:xfrm>
            <a:off x="4798243" y="2460394"/>
            <a:ext cx="3706305" cy="3704734"/>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237" name="Shape 237"/>
          <p:cNvSpPr/>
          <p:nvPr/>
        </p:nvSpPr>
        <p:spPr>
          <a:xfrm>
            <a:off x="1525571" y="1651873"/>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Python项目</a:t>
            </a:r>
          </a:p>
        </p:txBody>
      </p:sp>
      <p:sp>
        <p:nvSpPr>
          <p:cNvPr id="238" name="Shape 238"/>
          <p:cNvSpPr/>
          <p:nvPr/>
        </p:nvSpPr>
        <p:spPr>
          <a:xfrm>
            <a:off x="8121188" y="1544309"/>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Java项目</a:t>
            </a:r>
          </a:p>
        </p:txBody>
      </p:sp>
      <p:sp>
        <p:nvSpPr>
          <p:cNvPr id="239" name="Shape 239"/>
          <p:cNvSpPr/>
          <p:nvPr/>
        </p:nvSpPr>
        <p:spPr>
          <a:xfrm>
            <a:off x="8730791" y="4703743"/>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C项目</a:t>
            </a:r>
          </a:p>
        </p:txBody>
      </p:sp>
    </p:spTree>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1" name="image7.png"/>
          <p:cNvPicPr>
            <a:picLocks noChangeAspect="1"/>
          </p:cNvPicPr>
          <p:nvPr/>
        </p:nvPicPr>
        <p:blipFill>
          <a:blip r:embed="rId2">
            <a:extLst/>
          </a:blip>
          <a:stretch>
            <a:fillRect/>
          </a:stretch>
        </p:blipFill>
        <p:spPr>
          <a:xfrm>
            <a:off x="0" y="-2"/>
            <a:ext cx="12192001" cy="6932647"/>
          </a:xfrm>
          <a:prstGeom prst="rect">
            <a:avLst/>
          </a:prstGeom>
          <a:ln w="12700">
            <a:miter lim="400000"/>
          </a:ln>
        </p:spPr>
      </p:pic>
      <p:sp>
        <p:nvSpPr>
          <p:cNvPr id="242" name="Shape 242"/>
          <p:cNvSpPr/>
          <p:nvPr/>
        </p:nvSpPr>
        <p:spPr>
          <a:xfrm>
            <a:off x="4496585" y="-1"/>
            <a:ext cx="3544480" cy="3487920"/>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243" name="Shape 243"/>
          <p:cNvSpPr/>
          <p:nvPr/>
        </p:nvSpPr>
        <p:spPr>
          <a:xfrm>
            <a:off x="1839795" y="1461154"/>
            <a:ext cx="4589286" cy="4496587"/>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244" name="Shape 244"/>
          <p:cNvSpPr/>
          <p:nvPr/>
        </p:nvSpPr>
        <p:spPr>
          <a:xfrm>
            <a:off x="4798243" y="2460394"/>
            <a:ext cx="3706305" cy="3704734"/>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245" name="Shape 245"/>
          <p:cNvSpPr/>
          <p:nvPr/>
        </p:nvSpPr>
        <p:spPr>
          <a:xfrm>
            <a:off x="1525571" y="1651873"/>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Python项目</a:t>
            </a:r>
          </a:p>
        </p:txBody>
      </p:sp>
      <p:sp>
        <p:nvSpPr>
          <p:cNvPr id="246" name="Shape 246"/>
          <p:cNvSpPr/>
          <p:nvPr/>
        </p:nvSpPr>
        <p:spPr>
          <a:xfrm>
            <a:off x="8121188" y="1544309"/>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Java项目</a:t>
            </a:r>
          </a:p>
        </p:txBody>
      </p:sp>
      <p:sp>
        <p:nvSpPr>
          <p:cNvPr id="247" name="Shape 247"/>
          <p:cNvSpPr/>
          <p:nvPr/>
        </p:nvSpPr>
        <p:spPr>
          <a:xfrm>
            <a:off x="8730791" y="4703743"/>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C项目</a:t>
            </a:r>
          </a:p>
        </p:txBody>
      </p:sp>
      <p:sp>
        <p:nvSpPr>
          <p:cNvPr id="248" name="Shape 248"/>
          <p:cNvSpPr/>
          <p:nvPr/>
        </p:nvSpPr>
        <p:spPr>
          <a:xfrm>
            <a:off x="2831183" y="2488675"/>
            <a:ext cx="1363746" cy="1337037"/>
          </a:xfrm>
          <a:prstGeom prst="ellipse">
            <a:avLst/>
          </a:prstGeom>
          <a:ln w="12700">
            <a:solidFill>
              <a:srgbClr val="FFFF00"/>
            </a:solidFill>
            <a:miter/>
          </a:ln>
        </p:spPr>
        <p:txBody>
          <a:bodyPr lIns="45719" rIns="45719" anchor="ctr"/>
          <a:lstStyle/>
          <a:p>
            <a:pPr algn="ctr">
              <a:defRPr>
                <a:solidFill>
                  <a:srgbClr val="FFFFFF"/>
                </a:solidFill>
              </a:defRPr>
            </a:pPr>
            <a:endParaRP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50" name="media2.mp4"/>
          <p:cNvPicPr>
            <a:picLocks/>
          </p:cNvPicPr>
          <p:nvPr>
            <a:videoFile r:link="rId2"/>
            <p:extLst>
              <p:ext uri="{DAA4B4D4-6D71-4841-9C94-3DE7FCFB9230}">
                <p14:media xmlns:p14="http://schemas.microsoft.com/office/powerpoint/2010/main" r:embed="rId1"/>
              </p:ext>
            </p:extLst>
          </p:nvPr>
        </p:nvPicPr>
        <p:blipFill>
          <a:blip r:embed="rId4">
            <a:extLst/>
          </a:blip>
          <a:stretch>
            <a:fillRect/>
          </a:stretch>
        </p:blipFill>
        <p:spPr>
          <a:xfrm>
            <a:off x="0" y="1"/>
            <a:ext cx="12192000" cy="6932645"/>
          </a:xfrm>
          <a:prstGeom prst="rect">
            <a:avLst/>
          </a:prstGeom>
          <a:ln w="12700">
            <a:miter lim="400000"/>
          </a:ln>
        </p:spPr>
      </p:pic>
      <p:sp>
        <p:nvSpPr>
          <p:cNvPr id="251" name="Shape 251"/>
          <p:cNvSpPr/>
          <p:nvPr/>
        </p:nvSpPr>
        <p:spPr>
          <a:xfrm>
            <a:off x="0" y="-1"/>
            <a:ext cx="5881036" cy="586741"/>
          </a:xfrm>
          <a:prstGeom prst="rect">
            <a:avLst/>
          </a:prstGeom>
          <a:solidFill>
            <a:srgbClr val="FFFFFF">
              <a:alpha val="30000"/>
            </a:srgbClr>
          </a:solidFill>
          <a:ln w="12700">
            <a:solidFill>
              <a:srgbClr val="000000"/>
            </a:solidFill>
            <a:miter/>
          </a:ln>
          <a:extLst>
            <a:ext uri="{C572A759-6A51-4108-AA02-DFA0A04FC94B}">
              <ma14:wrappingTextBoxFlag xmlns:ma14="http://schemas.microsoft.com/office/mac/drawingml/2011/main" val="1"/>
            </a:ext>
          </a:extLst>
        </p:spPr>
        <p:txBody>
          <a:bodyPr lIns="45719" rIns="45719">
            <a:spAutoFit/>
          </a:bodyPr>
          <a:lstStyle>
            <a:lvl1pPr algn="ctr">
              <a:defRPr sz="3200" b="1">
                <a:solidFill>
                  <a:srgbClr val="FFFFFF"/>
                </a:solidFill>
                <a:latin typeface="微软雅黑"/>
                <a:ea typeface="微软雅黑"/>
                <a:cs typeface="微软雅黑"/>
                <a:sym typeface="微软雅黑"/>
              </a:defRPr>
            </a:lvl1pPr>
          </a:lstStyle>
          <a:p>
            <a:r>
              <a:t>Guess the red one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368" fill="hold"/>
                                        <p:tgtEl>
                                          <p:spTgt spid="250"/>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25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50"/>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3" name="image7.png"/>
          <p:cNvPicPr>
            <a:picLocks noChangeAspect="1"/>
          </p:cNvPicPr>
          <p:nvPr/>
        </p:nvPicPr>
        <p:blipFill>
          <a:blip r:embed="rId2">
            <a:extLst/>
          </a:blip>
          <a:stretch>
            <a:fillRect/>
          </a:stretch>
        </p:blipFill>
        <p:spPr>
          <a:xfrm>
            <a:off x="0" y="-2"/>
            <a:ext cx="12192001" cy="6932647"/>
          </a:xfrm>
          <a:prstGeom prst="rect">
            <a:avLst/>
          </a:prstGeom>
          <a:ln w="12700">
            <a:miter lim="400000"/>
          </a:ln>
        </p:spPr>
      </p:pic>
      <p:sp>
        <p:nvSpPr>
          <p:cNvPr id="254" name="Shape 254"/>
          <p:cNvSpPr/>
          <p:nvPr/>
        </p:nvSpPr>
        <p:spPr>
          <a:xfrm>
            <a:off x="4496585" y="-1"/>
            <a:ext cx="3544480" cy="3487920"/>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255" name="Shape 255"/>
          <p:cNvSpPr/>
          <p:nvPr/>
        </p:nvSpPr>
        <p:spPr>
          <a:xfrm>
            <a:off x="1839795" y="1461154"/>
            <a:ext cx="4589286" cy="4496587"/>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256" name="Shape 256"/>
          <p:cNvSpPr/>
          <p:nvPr/>
        </p:nvSpPr>
        <p:spPr>
          <a:xfrm>
            <a:off x="4798243" y="2460394"/>
            <a:ext cx="3706305" cy="3704734"/>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257" name="Shape 257"/>
          <p:cNvSpPr/>
          <p:nvPr/>
        </p:nvSpPr>
        <p:spPr>
          <a:xfrm>
            <a:off x="1525571" y="1651873"/>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Python项目</a:t>
            </a:r>
          </a:p>
        </p:txBody>
      </p:sp>
      <p:sp>
        <p:nvSpPr>
          <p:cNvPr id="258" name="Shape 258"/>
          <p:cNvSpPr/>
          <p:nvPr/>
        </p:nvSpPr>
        <p:spPr>
          <a:xfrm>
            <a:off x="8121188" y="1544309"/>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Java项目</a:t>
            </a:r>
          </a:p>
        </p:txBody>
      </p:sp>
      <p:sp>
        <p:nvSpPr>
          <p:cNvPr id="259" name="Shape 259"/>
          <p:cNvSpPr/>
          <p:nvPr/>
        </p:nvSpPr>
        <p:spPr>
          <a:xfrm>
            <a:off x="8730791" y="4703743"/>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C项目</a:t>
            </a:r>
          </a:p>
        </p:txBody>
      </p:sp>
      <p:sp>
        <p:nvSpPr>
          <p:cNvPr id="260" name="Shape 260"/>
          <p:cNvSpPr/>
          <p:nvPr/>
        </p:nvSpPr>
        <p:spPr>
          <a:xfrm>
            <a:off x="5189454" y="2438400"/>
            <a:ext cx="1363747" cy="1337037"/>
          </a:xfrm>
          <a:prstGeom prst="ellipse">
            <a:avLst/>
          </a:prstGeom>
          <a:ln w="12700">
            <a:solidFill>
              <a:srgbClr val="FFFF00"/>
            </a:solidFill>
            <a:miter/>
          </a:ln>
        </p:spPr>
        <p:txBody>
          <a:bodyPr lIns="45719" rIns="45719" anchor="ctr"/>
          <a:lstStyle/>
          <a:p>
            <a:pPr algn="ctr">
              <a:defRPr>
                <a:solidFill>
                  <a:srgbClr val="FFFFFF"/>
                </a:solidFill>
              </a:defRPr>
            </a:pPr>
            <a:endParaRPr/>
          </a:p>
        </p:txBody>
      </p:sp>
    </p:spTree>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62" name="media3.mp4"/>
          <p:cNvPicPr>
            <a:picLocks/>
          </p:cNvPicPr>
          <p:nvPr>
            <a:videoFile r:link="rId2"/>
            <p:extLst>
              <p:ext uri="{DAA4B4D4-6D71-4841-9C94-3DE7FCFB9230}">
                <p14:media xmlns:p14="http://schemas.microsoft.com/office/powerpoint/2010/main" r:embed="rId1"/>
              </p:ext>
            </p:extLst>
          </p:nvPr>
        </p:nvPicPr>
        <p:blipFill>
          <a:blip r:embed="rId4">
            <a:extLst/>
          </a:blip>
          <a:stretch>
            <a:fillRect/>
          </a:stretch>
        </p:blipFill>
        <p:spPr>
          <a:xfrm>
            <a:off x="0" y="9426"/>
            <a:ext cx="12192000" cy="6923218"/>
          </a:xfrm>
          <a:prstGeom prst="rect">
            <a:avLst/>
          </a:prstGeom>
          <a:ln w="12700">
            <a:miter lim="400000"/>
          </a:ln>
        </p:spPr>
      </p:pic>
      <p:sp>
        <p:nvSpPr>
          <p:cNvPr id="263" name="Shape 263"/>
          <p:cNvSpPr/>
          <p:nvPr/>
        </p:nvSpPr>
        <p:spPr>
          <a:xfrm>
            <a:off x="0" y="-1"/>
            <a:ext cx="5881036" cy="586741"/>
          </a:xfrm>
          <a:prstGeom prst="rect">
            <a:avLst/>
          </a:prstGeom>
          <a:solidFill>
            <a:srgbClr val="FFFFFF">
              <a:alpha val="30000"/>
            </a:srgbClr>
          </a:solidFill>
          <a:ln w="12700">
            <a:solidFill>
              <a:srgbClr val="000000"/>
            </a:solidFill>
            <a:miter/>
          </a:ln>
          <a:extLst>
            <a:ext uri="{C572A759-6A51-4108-AA02-DFA0A04FC94B}">
              <ma14:wrappingTextBoxFlag xmlns:ma14="http://schemas.microsoft.com/office/mac/drawingml/2011/main" val="1"/>
            </a:ext>
          </a:extLst>
        </p:spPr>
        <p:txBody>
          <a:bodyPr lIns="45719" rIns="45719">
            <a:spAutoFit/>
          </a:bodyPr>
          <a:lstStyle>
            <a:lvl1pPr algn="ctr">
              <a:defRPr sz="3200" b="1">
                <a:solidFill>
                  <a:srgbClr val="FFFFFF"/>
                </a:solidFill>
                <a:latin typeface="微软雅黑"/>
                <a:ea typeface="微软雅黑"/>
                <a:cs typeface="微软雅黑"/>
                <a:sym typeface="微软雅黑"/>
              </a:defRPr>
            </a:lvl1pPr>
          </a:lstStyle>
          <a:p>
            <a:r>
              <a:t>The center of the universe</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1137" fill="hold"/>
                                        <p:tgtEl>
                                          <p:spTgt spid="262"/>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26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62"/>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Shape 265"/>
          <p:cNvSpPr>
            <a:spLocks noGrp="1"/>
          </p:cNvSpPr>
          <p:nvPr>
            <p:ph type="title"/>
          </p:nvPr>
        </p:nvSpPr>
        <p:spPr>
          <a:prstGeom prst="rect">
            <a:avLst/>
          </a:prstGeom>
        </p:spPr>
        <p:txBody>
          <a:bodyPr/>
          <a:lstStyle>
            <a:lvl1pPr>
              <a:defRPr>
                <a:latin typeface="Microsoft YaHei UI Light"/>
                <a:ea typeface="Microsoft YaHei UI Light"/>
                <a:cs typeface="Microsoft YaHei UI Light"/>
                <a:sym typeface="Microsoft YaHei UI Light"/>
              </a:defRPr>
            </a:lvl1pPr>
          </a:lstStyle>
          <a:p>
            <a:r>
              <a:t>技术讨论</a:t>
            </a:r>
          </a:p>
        </p:txBody>
      </p:sp>
      <p:sp>
        <p:nvSpPr>
          <p:cNvPr id="266" name="Shape 266"/>
          <p:cNvSpPr/>
          <p:nvPr/>
        </p:nvSpPr>
        <p:spPr>
          <a:xfrm>
            <a:off x="3615847" y="2448502"/>
            <a:ext cx="4960307" cy="20726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6000">
                <a:latin typeface="Microsoft YaHei UI"/>
                <a:ea typeface="Microsoft YaHei UI"/>
                <a:cs typeface="Microsoft YaHei UI"/>
                <a:sym typeface="Microsoft YaHei UI"/>
              </a:defRPr>
            </a:pPr>
            <a:r>
              <a:t>开源指南针</a:t>
            </a:r>
          </a:p>
          <a:p>
            <a:pPr algn="ctr">
              <a:defRPr sz="6000">
                <a:latin typeface="Microsoft YaHei UI"/>
                <a:ea typeface="Microsoft YaHei UI"/>
                <a:cs typeface="Microsoft YaHei UI"/>
                <a:sym typeface="Microsoft YaHei UI"/>
              </a:defRPr>
            </a:pPr>
            <a:r>
              <a:t>Compass</a:t>
            </a:r>
          </a:p>
        </p:txBody>
      </p:sp>
    </p:spTree>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Shape 270"/>
          <p:cNvSpPr>
            <a:spLocks noGrp="1"/>
          </p:cNvSpPr>
          <p:nvPr>
            <p:ph type="title"/>
          </p:nvPr>
        </p:nvSpPr>
        <p:spPr>
          <a:xfrm>
            <a:off x="809625" y="555626"/>
            <a:ext cx="10515600" cy="811997"/>
          </a:xfrm>
          <a:prstGeom prst="rect">
            <a:avLst/>
          </a:prstGeom>
        </p:spPr>
        <p:txBody>
          <a:bodyPr/>
          <a:lstStyle>
            <a:lvl1pPr defTabSz="850391">
              <a:defRPr sz="4092">
                <a:latin typeface="Microsoft YaHei UI Light"/>
                <a:ea typeface="Microsoft YaHei UI Light"/>
                <a:cs typeface="Microsoft YaHei UI Light"/>
                <a:sym typeface="Microsoft YaHei UI Light"/>
              </a:defRPr>
            </a:lvl1pPr>
          </a:lstStyle>
          <a:p>
            <a:r>
              <a:t>工作原理</a:t>
            </a:r>
          </a:p>
        </p:txBody>
      </p:sp>
      <p:sp>
        <p:nvSpPr>
          <p:cNvPr id="271" name="Shape 271"/>
          <p:cNvSpPr/>
          <p:nvPr/>
        </p:nvSpPr>
        <p:spPr>
          <a:xfrm>
            <a:off x="802362" y="1440645"/>
            <a:ext cx="10515601" cy="4282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457200">
              <a:lnSpc>
                <a:spcPct val="150000"/>
              </a:lnSpc>
              <a:buSzPct val="100000"/>
              <a:buFont typeface="Arial"/>
              <a:buChar char="•"/>
              <a:defRPr sz="2400">
                <a:latin typeface="Microsoft YaHei UI Light"/>
                <a:ea typeface="Microsoft YaHei UI Light"/>
                <a:cs typeface="Microsoft YaHei UI Light"/>
                <a:sym typeface="Microsoft YaHei UI Light"/>
              </a:defRPr>
            </a:pPr>
            <a:r>
              <a:t>使用网络爬虫技术获取开源代码库相关的数据如原代码，项目信息等。</a:t>
            </a:r>
          </a:p>
          <a:p>
            <a:pPr marL="457200" indent="-457200">
              <a:lnSpc>
                <a:spcPct val="150000"/>
              </a:lnSpc>
              <a:buSzPct val="100000"/>
              <a:buFont typeface="Arial"/>
              <a:buChar char="•"/>
              <a:defRPr sz="2400">
                <a:latin typeface="Microsoft YaHei UI Light"/>
                <a:ea typeface="Microsoft YaHei UI Light"/>
                <a:cs typeface="Microsoft YaHei UI Light"/>
                <a:sym typeface="Microsoft YaHei UI Light"/>
              </a:defRPr>
            </a:pPr>
            <a:r>
              <a:t>将项目的静态信息如项目名称、起始日期等与动态信息如项目下载次数、客户喜爱程度等储存在数据结构中。</a:t>
            </a:r>
          </a:p>
          <a:p>
            <a:pPr marL="457200" indent="-457200">
              <a:lnSpc>
                <a:spcPct val="150000"/>
              </a:lnSpc>
              <a:buSzPct val="100000"/>
              <a:buFont typeface="Arial"/>
              <a:buChar char="•"/>
              <a:defRPr sz="2400">
                <a:latin typeface="Microsoft YaHei UI Light"/>
                <a:ea typeface="Microsoft YaHei UI Light"/>
                <a:cs typeface="Microsoft YaHei UI Light"/>
                <a:sym typeface="Microsoft YaHei UI Light"/>
              </a:defRPr>
            </a:pPr>
            <a:r>
              <a:t>处理原始数据与结构化的处理单元，生成如分类、统计、排序、标签等综合数据。</a:t>
            </a:r>
          </a:p>
          <a:p>
            <a:pPr marL="457200" indent="-457200">
              <a:lnSpc>
                <a:spcPct val="150000"/>
              </a:lnSpc>
              <a:buSzPct val="100000"/>
              <a:buFont typeface="Arial"/>
              <a:buChar char="•"/>
              <a:defRPr sz="2400">
                <a:latin typeface="Microsoft YaHei UI Light"/>
                <a:ea typeface="Microsoft YaHei UI Light"/>
                <a:cs typeface="Microsoft YaHei UI Light"/>
                <a:sym typeface="Microsoft YaHei UI Light"/>
              </a:defRPr>
            </a:pPr>
            <a:r>
              <a:t>使用机器学习、自然语言处理、大数据分析等技术，综合所有数据提供如分类、搜索、推荐、评比等应用服务。</a:t>
            </a:r>
          </a:p>
        </p:txBody>
      </p:sp>
    </p:spTree>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3" name="Shape 273"/>
          <p:cNvSpPr>
            <a:spLocks noGrp="1"/>
          </p:cNvSpPr>
          <p:nvPr>
            <p:ph type="title"/>
          </p:nvPr>
        </p:nvSpPr>
        <p:spPr>
          <a:prstGeom prst="rect">
            <a:avLst/>
          </a:prstGeom>
        </p:spPr>
        <p:txBody>
          <a:bodyPr/>
          <a:lstStyle/>
          <a:p>
            <a:pPr>
              <a:defRPr>
                <a:latin typeface="Microsoft YaHei UI Light"/>
                <a:ea typeface="Microsoft YaHei UI Light"/>
                <a:cs typeface="Microsoft YaHei UI Light"/>
                <a:sym typeface="Microsoft YaHei UI Light"/>
              </a:defRPr>
            </a:pPr>
            <a:r>
              <a:t>应用场景-以Java 版本搜索开源项目</a:t>
            </a:r>
          </a:p>
        </p:txBody>
      </p:sp>
      <p:sp>
        <p:nvSpPr>
          <p:cNvPr id="274" name="Shape 274"/>
          <p:cNvSpPr/>
          <p:nvPr/>
        </p:nvSpPr>
        <p:spPr>
          <a:xfrm>
            <a:off x="838199" y="1822119"/>
            <a:ext cx="10431326" cy="294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50000"/>
              </a:lnSpc>
              <a:defRPr sz="2400">
                <a:latin typeface="Microsoft YaHei UI Light"/>
                <a:ea typeface="Microsoft YaHei UI Light"/>
                <a:cs typeface="Microsoft YaHei UI Light"/>
                <a:sym typeface="Microsoft YaHei UI Light"/>
              </a:defRPr>
            </a:pPr>
            <a:r>
              <a:t>Github代码库没有java版本信息，使用者需要下载整个项目使用特定的java版本进行编译，才知道此项目是否符合版本的需求。</a:t>
            </a:r>
          </a:p>
          <a:p>
            <a:pPr>
              <a:lnSpc>
                <a:spcPct val="150000"/>
              </a:lnSpc>
              <a:defRPr sz="2400">
                <a:latin typeface="Microsoft YaHei UI Light"/>
                <a:ea typeface="Microsoft YaHei UI Light"/>
                <a:cs typeface="Microsoft YaHei UI Light"/>
                <a:sym typeface="Microsoft YaHei UI Light"/>
              </a:defRPr>
            </a:pPr>
            <a:endParaRPr/>
          </a:p>
          <a:p>
            <a:pPr>
              <a:lnSpc>
                <a:spcPct val="150000"/>
              </a:lnSpc>
              <a:defRPr sz="2400">
                <a:latin typeface="Microsoft YaHei UI Light"/>
                <a:ea typeface="Microsoft YaHei UI Light"/>
                <a:cs typeface="Microsoft YaHei UI Light"/>
                <a:sym typeface="Microsoft YaHei UI Light"/>
              </a:defRPr>
            </a:pPr>
            <a:r>
              <a:t>本项目分析java语言的特性，在github管理的代码加注java的版本，用户可以java的版本作为搜索的条件，找出合条件的项目供用户使用。</a:t>
            </a:r>
          </a:p>
        </p:txBody>
      </p:sp>
    </p:spTree>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 name="Shape 276"/>
          <p:cNvSpPr>
            <a:spLocks noGrp="1"/>
          </p:cNvSpPr>
          <p:nvPr>
            <p:ph type="title"/>
          </p:nvPr>
        </p:nvSpPr>
        <p:spPr>
          <a:prstGeom prst="rect">
            <a:avLst/>
          </a:prstGeom>
        </p:spPr>
        <p:txBody>
          <a:bodyPr/>
          <a:lstStyle/>
          <a:p>
            <a:r>
              <a:t>文本数据挖掘 vs 定量数据挖掘</a:t>
            </a:r>
          </a:p>
        </p:txBody>
      </p:sp>
      <p:sp>
        <p:nvSpPr>
          <p:cNvPr id="277" name="Shape 277"/>
          <p:cNvSpPr>
            <a:spLocks noGrp="1"/>
          </p:cNvSpPr>
          <p:nvPr>
            <p:ph type="body" idx="1"/>
          </p:nvPr>
        </p:nvSpPr>
        <p:spPr>
          <a:xfrm>
            <a:off x="838200" y="1776464"/>
            <a:ext cx="10515600" cy="3736124"/>
          </a:xfrm>
          <a:prstGeom prst="rect">
            <a:avLst/>
          </a:prstGeom>
        </p:spPr>
        <p:txBody>
          <a:bodyPr/>
          <a:lstStyle/>
          <a:p>
            <a:pPr>
              <a:lnSpc>
                <a:spcPct val="120000"/>
              </a:lnSpc>
              <a:defRPr sz="2500"/>
            </a:pPr>
            <a:r>
              <a:t>常见的文本聚类算法：Lemur, BOW toolkit</a:t>
            </a:r>
          </a:p>
          <a:p>
            <a:pPr>
              <a:lnSpc>
                <a:spcPct val="120000"/>
              </a:lnSpc>
              <a:defRPr sz="2500"/>
            </a:pPr>
            <a:r>
              <a:t>定量数据聚类算法经过调整可以用于文本聚类 :</a:t>
            </a:r>
          </a:p>
          <a:p>
            <a:pPr marL="685800" lvl="1" indent="-228600">
              <a:lnSpc>
                <a:spcPct val="120000"/>
              </a:lnSpc>
              <a:spcBef>
                <a:spcPts val="500"/>
              </a:spcBef>
              <a:defRPr sz="2200"/>
            </a:pPr>
            <a:r>
              <a:t>文本数据维度很大，但是基础数据是稀疏的.</a:t>
            </a:r>
          </a:p>
          <a:p>
            <a:pPr marL="685800" lvl="1" indent="-228600">
              <a:lnSpc>
                <a:spcPct val="120000"/>
              </a:lnSpc>
              <a:spcBef>
                <a:spcPts val="500"/>
              </a:spcBef>
              <a:defRPr sz="2200"/>
            </a:pPr>
            <a:r>
              <a:t>文本词汇量非常大，但是其中的概念数量小于特征空间.</a:t>
            </a:r>
          </a:p>
          <a:p>
            <a:pPr marL="685800" lvl="1" indent="-228600">
              <a:lnSpc>
                <a:spcPct val="120000"/>
              </a:lnSpc>
              <a:spcBef>
                <a:spcPts val="500"/>
              </a:spcBef>
              <a:defRPr sz="2200"/>
            </a:pPr>
            <a:r>
              <a:t>不同文本中词汇的数量会有很大不同，所以数据处理之前必须进行标准化.</a:t>
            </a: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9" name="Shape 279"/>
          <p:cNvSpPr>
            <a:spLocks noGrp="1"/>
          </p:cNvSpPr>
          <p:nvPr>
            <p:ph type="title"/>
          </p:nvPr>
        </p:nvSpPr>
        <p:spPr>
          <a:prstGeom prst="rect">
            <a:avLst/>
          </a:prstGeom>
        </p:spPr>
        <p:txBody>
          <a:bodyPr/>
          <a:lstStyle/>
          <a:p>
            <a:r>
              <a:t>文本聚类的特征选择</a:t>
            </a:r>
          </a:p>
        </p:txBody>
      </p:sp>
      <p:sp>
        <p:nvSpPr>
          <p:cNvPr id="280" name="Shape 280"/>
          <p:cNvSpPr>
            <a:spLocks noGrp="1"/>
          </p:cNvSpPr>
          <p:nvPr>
            <p:ph type="body" idx="1"/>
          </p:nvPr>
        </p:nvSpPr>
        <p:spPr>
          <a:prstGeom prst="rect">
            <a:avLst/>
          </a:prstGeom>
        </p:spPr>
        <p:txBody>
          <a:bodyPr/>
          <a:lstStyle/>
          <a:p>
            <a:pPr>
              <a:lnSpc>
                <a:spcPct val="150000"/>
              </a:lnSpc>
            </a:pPr>
            <a:r>
              <a:t>基于文档频率的选择</a:t>
            </a:r>
          </a:p>
          <a:p>
            <a:pPr>
              <a:lnSpc>
                <a:spcPct val="150000"/>
              </a:lnSpc>
            </a:pPr>
            <a:r>
              <a:t>Term Strength</a:t>
            </a:r>
          </a:p>
          <a:p>
            <a:pPr>
              <a:lnSpc>
                <a:spcPct val="150000"/>
              </a:lnSpc>
            </a:pPr>
            <a:r>
              <a:t>排序</a:t>
            </a:r>
          </a:p>
          <a:p>
            <a:pPr>
              <a:lnSpc>
                <a:spcPct val="150000"/>
              </a:lnSpc>
            </a:pPr>
            <a:r>
              <a:t>Term Contribution</a:t>
            </a: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Shape 164"/>
          <p:cNvSpPr>
            <a:spLocks noGrp="1"/>
          </p:cNvSpPr>
          <p:nvPr>
            <p:ph type="title"/>
          </p:nvPr>
        </p:nvSpPr>
        <p:spPr>
          <a:prstGeom prst="rect">
            <a:avLst/>
          </a:prstGeom>
        </p:spPr>
        <p:txBody>
          <a:bodyPr/>
          <a:lstStyle>
            <a:lvl1pPr>
              <a:defRPr>
                <a:latin typeface="Microsoft YaHei UI Light"/>
                <a:ea typeface="Microsoft YaHei UI Light"/>
                <a:cs typeface="Microsoft YaHei UI Light"/>
                <a:sym typeface="Microsoft YaHei UI Light"/>
              </a:defRPr>
            </a:lvl1pPr>
          </a:lstStyle>
          <a:p>
            <a:r>
              <a:t>开源指南针</a:t>
            </a:r>
          </a:p>
        </p:txBody>
      </p:sp>
      <p:sp>
        <p:nvSpPr>
          <p:cNvPr id="165" name="Shape 165"/>
          <p:cNvSpPr>
            <a:spLocks noGrp="1"/>
          </p:cNvSpPr>
          <p:nvPr>
            <p:ph type="body" sz="quarter" idx="1"/>
          </p:nvPr>
        </p:nvSpPr>
        <p:spPr>
          <a:xfrm>
            <a:off x="1524000" y="3602037"/>
            <a:ext cx="9144000" cy="1655762"/>
          </a:xfrm>
          <a:prstGeom prst="rect">
            <a:avLst/>
          </a:prstGeom>
        </p:spPr>
        <p:txBody>
          <a:bodyPr/>
          <a:lstStyle>
            <a:lvl1pPr>
              <a:defRPr>
                <a:latin typeface="Microsoft YaHei UI Light"/>
                <a:ea typeface="Microsoft YaHei UI Light"/>
                <a:cs typeface="Microsoft YaHei UI Light"/>
                <a:sym typeface="Microsoft YaHei UI Light"/>
              </a:defRPr>
            </a:lvl1pPr>
          </a:lstStyle>
          <a:p>
            <a:r>
              <a:t>基于深度学习的源代码及开发人员的大数据分析</a:t>
            </a: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 name="Shape 284"/>
          <p:cNvSpPr>
            <a:spLocks noGrp="1"/>
          </p:cNvSpPr>
          <p:nvPr>
            <p:ph type="title"/>
          </p:nvPr>
        </p:nvSpPr>
        <p:spPr>
          <a:prstGeom prst="rect">
            <a:avLst/>
          </a:prstGeom>
        </p:spPr>
        <p:txBody>
          <a:bodyPr/>
          <a:lstStyle/>
          <a:p>
            <a:r>
              <a:t>文本聚类的特征转换算法</a:t>
            </a:r>
          </a:p>
        </p:txBody>
      </p:sp>
      <p:sp>
        <p:nvSpPr>
          <p:cNvPr id="285" name="Shape 285"/>
          <p:cNvSpPr>
            <a:spLocks noGrp="1"/>
          </p:cNvSpPr>
          <p:nvPr>
            <p:ph type="body" idx="1"/>
          </p:nvPr>
        </p:nvSpPr>
        <p:spPr>
          <a:xfrm>
            <a:off x="838200" y="1690688"/>
            <a:ext cx="10515600" cy="3736124"/>
          </a:xfrm>
          <a:prstGeom prst="rect">
            <a:avLst/>
          </a:prstGeom>
        </p:spPr>
        <p:txBody>
          <a:bodyPr/>
          <a:lstStyle/>
          <a:p>
            <a:pPr>
              <a:lnSpc>
                <a:spcPct val="135000"/>
              </a:lnSpc>
              <a:defRPr sz="2500"/>
            </a:pPr>
            <a:r>
              <a:t>潜在语义索引 (LSI) </a:t>
            </a:r>
          </a:p>
          <a:p>
            <a:pPr marL="685800" lvl="1" indent="-228600">
              <a:lnSpc>
                <a:spcPct val="135000"/>
              </a:lnSpc>
              <a:spcBef>
                <a:spcPts val="500"/>
              </a:spcBef>
              <a:defRPr sz="2200"/>
            </a:pPr>
            <a:r>
              <a:t>针对主成分分析 (PCA) 或奇异值分解 (SVD)</a:t>
            </a:r>
          </a:p>
          <a:p>
            <a:pPr marL="685800" lvl="1" indent="-228600">
              <a:lnSpc>
                <a:spcPct val="135000"/>
              </a:lnSpc>
              <a:spcBef>
                <a:spcPts val="500"/>
              </a:spcBef>
              <a:defRPr sz="2200"/>
            </a:pPr>
            <a:r>
              <a:t>利用聚类对文本概念分解</a:t>
            </a:r>
          </a:p>
          <a:p>
            <a:pPr>
              <a:lnSpc>
                <a:spcPct val="135000"/>
              </a:lnSpc>
              <a:defRPr sz="2500"/>
            </a:pPr>
            <a:r>
              <a:t>概率潜在语义分析 (PLSA)</a:t>
            </a:r>
          </a:p>
          <a:p>
            <a:pPr>
              <a:lnSpc>
                <a:spcPct val="135000"/>
              </a:lnSpc>
              <a:defRPr sz="2500"/>
            </a:pPr>
            <a:r>
              <a:t>非负矩阵分解 (NMF)</a:t>
            </a:r>
          </a:p>
        </p:txBody>
      </p:sp>
    </p:spTree>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7" name="Shape 287"/>
          <p:cNvSpPr>
            <a:spLocks noGrp="1"/>
          </p:cNvSpPr>
          <p:nvPr>
            <p:ph type="title"/>
          </p:nvPr>
        </p:nvSpPr>
        <p:spPr>
          <a:prstGeom prst="rect">
            <a:avLst/>
          </a:prstGeom>
        </p:spPr>
        <p:txBody>
          <a:bodyPr/>
          <a:lstStyle/>
          <a:p>
            <a:r>
              <a:t>自然语言处理</a:t>
            </a:r>
          </a:p>
        </p:txBody>
      </p:sp>
      <p:sp>
        <p:nvSpPr>
          <p:cNvPr id="288" name="Shape 288"/>
          <p:cNvSpPr>
            <a:spLocks noGrp="1"/>
          </p:cNvSpPr>
          <p:nvPr>
            <p:ph type="body" idx="1"/>
          </p:nvPr>
        </p:nvSpPr>
        <p:spPr>
          <a:xfrm>
            <a:off x="838200" y="1690688"/>
            <a:ext cx="10515600" cy="3736124"/>
          </a:xfrm>
          <a:prstGeom prst="rect">
            <a:avLst/>
          </a:prstGeom>
        </p:spPr>
        <p:txBody>
          <a:bodyPr/>
          <a:lstStyle/>
          <a:p>
            <a:pPr marL="196596" indent="-196596" defTabSz="786384">
              <a:lnSpc>
                <a:spcPct val="150000"/>
              </a:lnSpc>
              <a:spcBef>
                <a:spcPts val="800"/>
              </a:spcBef>
              <a:defRPr sz="2408"/>
            </a:pPr>
            <a:r>
              <a:t>工具库: NLTK</a:t>
            </a:r>
          </a:p>
          <a:p>
            <a:pPr marL="196596" indent="-196596" defTabSz="786384">
              <a:lnSpc>
                <a:spcPct val="150000"/>
              </a:lnSpc>
              <a:spcBef>
                <a:spcPts val="800"/>
              </a:spcBef>
              <a:defRPr sz="2408"/>
            </a:pPr>
            <a:r>
              <a:t>主要用于: </a:t>
            </a:r>
          </a:p>
          <a:p>
            <a:pPr marL="589788" lvl="1" indent="-196596" defTabSz="786384">
              <a:lnSpc>
                <a:spcPct val="150000"/>
              </a:lnSpc>
              <a:spcBef>
                <a:spcPts val="400"/>
              </a:spcBef>
              <a:defRPr sz="2064"/>
            </a:pPr>
            <a:r>
              <a:t>生成项目的简介／README 等文件的文本语料库.</a:t>
            </a:r>
          </a:p>
          <a:p>
            <a:pPr marL="589788" lvl="1" indent="-196596" defTabSz="786384">
              <a:lnSpc>
                <a:spcPct val="150000"/>
              </a:lnSpc>
              <a:spcBef>
                <a:spcPts val="400"/>
              </a:spcBef>
              <a:defRPr sz="2064"/>
            </a:pPr>
            <a:r>
              <a:t>项目数据及代码的预处理. </a:t>
            </a:r>
          </a:p>
          <a:p>
            <a:pPr marL="589788" lvl="1" indent="-196596" defTabSz="786384">
              <a:lnSpc>
                <a:spcPct val="150000"/>
              </a:lnSpc>
              <a:spcBef>
                <a:spcPts val="400"/>
              </a:spcBef>
              <a:defRPr sz="2064"/>
            </a:pPr>
            <a:r>
              <a:t>处理并记录用户搜索的输入.</a:t>
            </a:r>
          </a:p>
          <a:p>
            <a:pPr marL="589788" lvl="1" indent="-196596" defTabSz="786384">
              <a:lnSpc>
                <a:spcPct val="150000"/>
              </a:lnSpc>
              <a:spcBef>
                <a:spcPts val="400"/>
              </a:spcBef>
              <a:defRPr sz="2064"/>
            </a:pPr>
            <a:r>
              <a:t>构建结果的描述报告.</a:t>
            </a:r>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0" name="Shape 290"/>
          <p:cNvSpPr>
            <a:spLocks noGrp="1"/>
          </p:cNvSpPr>
          <p:nvPr>
            <p:ph type="title"/>
          </p:nvPr>
        </p:nvSpPr>
        <p:spPr>
          <a:prstGeom prst="rect">
            <a:avLst/>
          </a:prstGeom>
        </p:spPr>
        <p:txBody>
          <a:bodyPr/>
          <a:lstStyle/>
          <a:p>
            <a:r>
              <a:t>弹性处理技术</a:t>
            </a:r>
          </a:p>
        </p:txBody>
      </p:sp>
      <p:pic>
        <p:nvPicPr>
          <p:cNvPr id="291" name="image10.png"/>
          <p:cNvPicPr>
            <a:picLocks noChangeAspect="1"/>
          </p:cNvPicPr>
          <p:nvPr/>
        </p:nvPicPr>
        <p:blipFill>
          <a:blip r:embed="rId3">
            <a:extLst/>
          </a:blip>
          <a:stretch>
            <a:fillRect/>
          </a:stretch>
        </p:blipFill>
        <p:spPr>
          <a:xfrm>
            <a:off x="6581985" y="1690688"/>
            <a:ext cx="5419515" cy="3465349"/>
          </a:xfrm>
          <a:prstGeom prst="rect">
            <a:avLst/>
          </a:prstGeom>
          <a:ln w="12700">
            <a:miter lim="400000"/>
          </a:ln>
        </p:spPr>
      </p:pic>
      <p:sp>
        <p:nvSpPr>
          <p:cNvPr id="292" name="Shape 292"/>
          <p:cNvSpPr/>
          <p:nvPr/>
        </p:nvSpPr>
        <p:spPr>
          <a:xfrm>
            <a:off x="900571" y="1746231"/>
            <a:ext cx="6105086" cy="3025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342900" indent="-342900">
              <a:lnSpc>
                <a:spcPct val="150000"/>
              </a:lnSpc>
              <a:buSzPct val="100000"/>
              <a:buFont typeface="Arial"/>
              <a:buChar char="•"/>
              <a:defRPr sz="2400" u="sng"/>
            </a:pPr>
            <a:r>
              <a:rPr u="none"/>
              <a:t>利用python加快项目构建速度和获得更快的文本处理速度.</a:t>
            </a:r>
          </a:p>
          <a:p>
            <a:pPr marL="342900" indent="-342900">
              <a:lnSpc>
                <a:spcPct val="150000"/>
              </a:lnSpc>
              <a:buSzPct val="100000"/>
              <a:buFont typeface="Arial"/>
              <a:buChar char="•"/>
              <a:defRPr sz="2400"/>
            </a:pPr>
            <a:r>
              <a:t>可以在多核上并发的执行外部库和程序.</a:t>
            </a:r>
          </a:p>
          <a:p>
            <a:pPr marL="342900" indent="-342900">
              <a:lnSpc>
                <a:spcPct val="150000"/>
              </a:lnSpc>
              <a:buSzPct val="100000"/>
              <a:buFont typeface="Arial"/>
              <a:buChar char="•"/>
              <a:defRPr sz="2400"/>
            </a:pPr>
            <a:r>
              <a:t>有效的利用多线程和多进程加快处理速度.</a:t>
            </a:r>
            <a:endParaRPr u="sng"/>
          </a:p>
          <a:p>
            <a:pPr marL="342900" indent="-342900">
              <a:lnSpc>
                <a:spcPct val="150000"/>
              </a:lnSpc>
              <a:buSzPct val="100000"/>
              <a:buFont typeface="Arial"/>
              <a:buChar char="•"/>
              <a:defRPr sz="2400"/>
            </a:pPr>
            <a:r>
              <a:t>有效的利用矢量化技术.</a:t>
            </a:r>
          </a:p>
        </p:txBody>
      </p:sp>
    </p:spTree>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 name="Shape 296"/>
          <p:cNvSpPr>
            <a:spLocks noGrp="1"/>
          </p:cNvSpPr>
          <p:nvPr>
            <p:ph type="title"/>
          </p:nvPr>
        </p:nvSpPr>
        <p:spPr>
          <a:prstGeom prst="rect">
            <a:avLst/>
          </a:prstGeom>
        </p:spPr>
        <p:txBody>
          <a:bodyPr/>
          <a:lstStyle/>
          <a:p>
            <a:r>
              <a:t>开源社区排行榜</a:t>
            </a:r>
          </a:p>
        </p:txBody>
      </p:sp>
      <p:sp>
        <p:nvSpPr>
          <p:cNvPr id="297" name="Shape 297"/>
          <p:cNvSpPr>
            <a:spLocks noGrp="1"/>
          </p:cNvSpPr>
          <p:nvPr>
            <p:ph type="body" idx="1"/>
          </p:nvPr>
        </p:nvSpPr>
        <p:spPr>
          <a:xfrm>
            <a:off x="838200" y="2012438"/>
            <a:ext cx="10515600" cy="3736124"/>
          </a:xfrm>
          <a:prstGeom prst="rect">
            <a:avLst/>
          </a:prstGeom>
        </p:spPr>
        <p:txBody>
          <a:bodyPr/>
          <a:lstStyle/>
          <a:p>
            <a:pPr>
              <a:lnSpc>
                <a:spcPct val="150000"/>
              </a:lnSpc>
            </a:pPr>
            <a:r>
              <a:rPr u="sng" dirty="0">
                <a:solidFill>
                  <a:srgbClr val="0563C1"/>
                </a:solidFill>
                <a:uFill>
                  <a:solidFill>
                    <a:srgbClr val="0563C1"/>
                  </a:solidFill>
                </a:uFill>
                <a:hlinkClick r:id="rId3"/>
              </a:rPr>
              <a:t>Hall of fame top 50</a:t>
            </a:r>
            <a:endParaRPr u="sng" dirty="0">
              <a:solidFill>
                <a:srgbClr val="0563C1"/>
              </a:solidFill>
              <a:uFill>
                <a:solidFill>
                  <a:srgbClr val="0563C1"/>
                </a:solidFill>
              </a:uFill>
              <a:hlinkClick r:id="rId4"/>
            </a:endParaRPr>
          </a:p>
          <a:p>
            <a:pPr>
              <a:lnSpc>
                <a:spcPct val="150000"/>
              </a:lnSpc>
            </a:pPr>
            <a:r>
              <a:rPr u="sng" dirty="0">
                <a:solidFill>
                  <a:srgbClr val="0563C1"/>
                </a:solidFill>
                <a:uFill>
                  <a:solidFill>
                    <a:srgbClr val="0563C1"/>
                  </a:solidFill>
                </a:uFill>
                <a:hlinkClick r:id="rId5"/>
              </a:rPr>
              <a:t>Game Changer top 50</a:t>
            </a:r>
            <a:endParaRPr u="sng" dirty="0">
              <a:solidFill>
                <a:srgbClr val="0563C1"/>
              </a:solidFill>
              <a:uFill>
                <a:solidFill>
                  <a:srgbClr val="0563C1"/>
                </a:solidFill>
              </a:uFill>
              <a:hlinkClick r:id="rId6"/>
            </a:endParaRPr>
          </a:p>
          <a:p>
            <a:pPr>
              <a:lnSpc>
                <a:spcPct val="150000"/>
              </a:lnSpc>
            </a:pPr>
            <a:r>
              <a:rPr dirty="0"/>
              <a:t>Ranking Limitations and exceptions</a:t>
            </a:r>
          </a:p>
        </p:txBody>
      </p:sp>
    </p:spTree>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1" name="Shape 301"/>
          <p:cNvSpPr>
            <a:spLocks noGrp="1"/>
          </p:cNvSpPr>
          <p:nvPr>
            <p:ph type="title"/>
          </p:nvPr>
        </p:nvSpPr>
        <p:spPr>
          <a:prstGeom prst="rect">
            <a:avLst/>
          </a:prstGeom>
        </p:spPr>
        <p:txBody>
          <a:bodyPr/>
          <a:lstStyle/>
          <a:p>
            <a:r>
              <a:t>展示您项目生态 - 定制化Compass</a:t>
            </a:r>
          </a:p>
        </p:txBody>
      </p:sp>
      <p:sp>
        <p:nvSpPr>
          <p:cNvPr id="302" name="Shape 302"/>
          <p:cNvSpPr>
            <a:spLocks noGrp="1"/>
          </p:cNvSpPr>
          <p:nvPr>
            <p:ph type="body" sz="half" idx="1"/>
          </p:nvPr>
        </p:nvSpPr>
        <p:spPr>
          <a:xfrm>
            <a:off x="838200" y="2083979"/>
            <a:ext cx="10515600" cy="2389700"/>
          </a:xfrm>
          <a:prstGeom prst="rect">
            <a:avLst/>
          </a:prstGeom>
        </p:spPr>
        <p:txBody>
          <a:bodyPr/>
          <a:lstStyle/>
          <a:p>
            <a:pPr>
              <a:lnSpc>
                <a:spcPct val="150000"/>
              </a:lnSpc>
            </a:pPr>
            <a:r>
              <a:rPr dirty="0"/>
              <a:t>可视化您的开源项目生态.</a:t>
            </a:r>
          </a:p>
          <a:p>
            <a:pPr>
              <a:lnSpc>
                <a:spcPct val="150000"/>
              </a:lnSpc>
            </a:pPr>
            <a:r>
              <a:rPr dirty="0"/>
              <a:t>实时反映社区发展情况.</a:t>
            </a:r>
          </a:p>
          <a:p>
            <a:pPr>
              <a:lnSpc>
                <a:spcPct val="150000"/>
              </a:lnSpc>
            </a:pPr>
            <a:r>
              <a:rPr dirty="0"/>
              <a:t>实例: </a:t>
            </a:r>
            <a:r>
              <a:rPr u="sng" dirty="0">
                <a:solidFill>
                  <a:srgbClr val="0563C1"/>
                </a:solidFill>
                <a:uFill>
                  <a:solidFill>
                    <a:srgbClr val="0563C1"/>
                  </a:solidFill>
                </a:uFill>
                <a:hlinkClick r:id="rId3"/>
              </a:rPr>
              <a:t>Top 5 organization Ecosystems</a:t>
            </a:r>
          </a:p>
        </p:txBody>
      </p:sp>
    </p:spTree>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0" y="0"/>
            <a:ext cx="12192000" cy="6581364"/>
          </a:xfrm>
          <a:prstGeom prst="rect">
            <a:avLst/>
          </a:prstGeom>
        </p:spPr>
      </p:pic>
      <p:sp>
        <p:nvSpPr>
          <p:cNvPr id="11" name="TextBox 10"/>
          <p:cNvSpPr txBox="1"/>
          <p:nvPr/>
        </p:nvSpPr>
        <p:spPr>
          <a:xfrm>
            <a:off x="498763" y="273133"/>
            <a:ext cx="1781299" cy="24006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50000"/>
              </a:lnSpc>
              <a:spcBef>
                <a:spcPts val="0"/>
              </a:spcBef>
              <a:spcAft>
                <a:spcPts val="0"/>
              </a:spcAft>
              <a:buClrTx/>
              <a:buSzTx/>
              <a:buFontTx/>
              <a:buNone/>
              <a:tabLst/>
            </a:pPr>
            <a:r>
              <a:rPr kumimoji="0" lang="en-US" altLang="zh-CN" sz="2000" b="1" i="0" u="none" strike="noStrike" cap="none" spc="0" normalizeH="0" baseline="0" dirty="0" smtClean="0">
                <a:ln>
                  <a:noFill/>
                </a:ln>
                <a:solidFill>
                  <a:srgbClr val="00B0F0"/>
                </a:solidFill>
                <a:effectLst/>
                <a:uFillTx/>
                <a:sym typeface="Calibri"/>
              </a:rPr>
              <a:t>Facebook</a:t>
            </a:r>
            <a:endParaRPr kumimoji="0" lang="zh-CN" altLang="en-US" sz="2000" b="1" i="0" u="none" strike="noStrike" cap="none" spc="0" normalizeH="0" baseline="0" dirty="0" smtClean="0">
              <a:ln>
                <a:noFill/>
              </a:ln>
              <a:solidFill>
                <a:srgbClr val="00B0F0"/>
              </a:solidFill>
              <a:effectLst/>
              <a:uFillTx/>
              <a:sym typeface="Calibri"/>
            </a:endParaRPr>
          </a:p>
          <a:p>
            <a:pPr>
              <a:lnSpc>
                <a:spcPct val="150000"/>
              </a:lnSpc>
            </a:pPr>
            <a:r>
              <a:rPr lang="en-US" altLang="zh-CN" sz="2000" b="1" dirty="0">
                <a:solidFill>
                  <a:srgbClr val="92D050"/>
                </a:solidFill>
              </a:rPr>
              <a:t>Apache</a:t>
            </a:r>
            <a:endParaRPr lang="zh-CN" altLang="en-US" sz="2000" b="1" dirty="0">
              <a:solidFill>
                <a:srgbClr val="92D050"/>
              </a:solidFill>
            </a:endParaRPr>
          </a:p>
          <a:p>
            <a:pPr marL="0" marR="0" indent="0" algn="l" defTabSz="914400" rtl="0" fontAlgn="auto" latinLnBrk="0" hangingPunct="0">
              <a:lnSpc>
                <a:spcPct val="150000"/>
              </a:lnSpc>
              <a:spcBef>
                <a:spcPts val="0"/>
              </a:spcBef>
              <a:spcAft>
                <a:spcPts val="0"/>
              </a:spcAft>
              <a:buClrTx/>
              <a:buSzTx/>
              <a:buFontTx/>
              <a:buNone/>
              <a:tabLst/>
            </a:pPr>
            <a:r>
              <a:rPr kumimoji="0" lang="en-US" altLang="zh-CN" sz="2000" b="1" i="0" u="none" strike="noStrike" cap="none" spc="0" normalizeH="0" baseline="0" dirty="0" smtClean="0">
                <a:ln>
                  <a:noFill/>
                </a:ln>
                <a:solidFill>
                  <a:srgbClr val="FFC000"/>
                </a:solidFill>
                <a:effectLst/>
                <a:uFillTx/>
                <a:sym typeface="Calibri"/>
              </a:rPr>
              <a:t>Mozilla</a:t>
            </a:r>
            <a:endParaRPr kumimoji="0" lang="zh-CN" altLang="en-US" sz="2000" b="1" i="0" u="none" strike="noStrike" cap="none" spc="0" normalizeH="0" baseline="0" dirty="0" smtClean="0">
              <a:ln>
                <a:noFill/>
              </a:ln>
              <a:solidFill>
                <a:srgbClr val="FFC000"/>
              </a:solidFill>
              <a:effectLst/>
              <a:uFillTx/>
              <a:sym typeface="Calibri"/>
            </a:endParaRPr>
          </a:p>
          <a:p>
            <a:pPr marL="0" marR="0" indent="0" algn="l" defTabSz="914400" rtl="0" fontAlgn="auto" latinLnBrk="0" hangingPunct="0">
              <a:lnSpc>
                <a:spcPct val="150000"/>
              </a:lnSpc>
              <a:spcBef>
                <a:spcPts val="0"/>
              </a:spcBef>
              <a:spcAft>
                <a:spcPts val="0"/>
              </a:spcAft>
              <a:buClrTx/>
              <a:buSzTx/>
              <a:buFontTx/>
              <a:buNone/>
              <a:tabLst/>
            </a:pPr>
            <a:r>
              <a:rPr kumimoji="0" lang="en-US" altLang="zh-CN" sz="2000" b="1" i="0" u="none" strike="noStrike" cap="none" spc="0" normalizeH="0" baseline="0" dirty="0" smtClean="0">
                <a:ln>
                  <a:noFill/>
                </a:ln>
                <a:solidFill>
                  <a:srgbClr val="FF0000"/>
                </a:solidFill>
                <a:effectLst/>
                <a:uFillTx/>
                <a:sym typeface="Calibri"/>
              </a:rPr>
              <a:t>Google</a:t>
            </a:r>
            <a:endParaRPr kumimoji="0" lang="zh-CN" altLang="en-US" sz="2000" b="1" i="0" u="none" strike="noStrike" cap="none" spc="0" normalizeH="0" baseline="0" dirty="0" smtClean="0">
              <a:ln>
                <a:noFill/>
              </a:ln>
              <a:solidFill>
                <a:srgbClr val="FF0000"/>
              </a:solidFill>
              <a:effectLst/>
              <a:uFillTx/>
              <a:sym typeface="Calibri"/>
            </a:endParaRPr>
          </a:p>
          <a:p>
            <a:pPr marL="0" marR="0" indent="0" algn="l" defTabSz="914400" rtl="0" fontAlgn="auto" latinLnBrk="0" hangingPunct="0">
              <a:lnSpc>
                <a:spcPct val="150000"/>
              </a:lnSpc>
              <a:spcBef>
                <a:spcPts val="0"/>
              </a:spcBef>
              <a:spcAft>
                <a:spcPts val="0"/>
              </a:spcAft>
              <a:buClrTx/>
              <a:buSzTx/>
              <a:buFontTx/>
              <a:buNone/>
              <a:tabLst/>
            </a:pPr>
            <a:r>
              <a:rPr kumimoji="0" lang="en-US" altLang="zh-CN" sz="2000" b="1" i="0" u="none" strike="noStrike" cap="none" spc="0" normalizeH="0" baseline="0" dirty="0" smtClean="0">
                <a:ln>
                  <a:noFill/>
                </a:ln>
                <a:solidFill>
                  <a:srgbClr val="B149FF"/>
                </a:solidFill>
                <a:effectLst/>
                <a:uFillTx/>
                <a:sym typeface="Calibri"/>
              </a:rPr>
              <a:t>Microsoft</a:t>
            </a:r>
            <a:endParaRPr kumimoji="0" lang="zh-CN" altLang="en-US" sz="2000" b="1" i="0" u="none" strike="noStrike" cap="none" spc="0" normalizeH="0" baseline="0" dirty="0" smtClean="0">
              <a:ln>
                <a:noFill/>
              </a:ln>
              <a:solidFill>
                <a:srgbClr val="B149FF"/>
              </a:solidFill>
              <a:effectLst/>
              <a:uFillTx/>
              <a:sym typeface="Calibri"/>
            </a:endParaRPr>
          </a:p>
        </p:txBody>
      </p:sp>
    </p:spTree>
    <p:extLst>
      <p:ext uri="{BB962C8B-B14F-4D97-AF65-F5344CB8AC3E}">
        <p14:creationId xmlns:p14="http://schemas.microsoft.com/office/powerpoint/2010/main" val="980125133"/>
      </p:ext>
    </p:extLst>
  </p:cSld>
  <p:clrMapOvr>
    <a:masterClrMapping/>
  </p:clrMapOvr>
  <p:transition spd="slow"/>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0" y="0"/>
            <a:ext cx="12192000" cy="6581364"/>
          </a:xfrm>
          <a:prstGeom prst="rect">
            <a:avLst/>
          </a:prstGeom>
        </p:spPr>
      </p:pic>
      <p:sp>
        <p:nvSpPr>
          <p:cNvPr id="7" name="Shape 255"/>
          <p:cNvSpPr/>
          <p:nvPr/>
        </p:nvSpPr>
        <p:spPr>
          <a:xfrm>
            <a:off x="4652875" y="4678878"/>
            <a:ext cx="1486668" cy="1408917"/>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8" name="Shape 255"/>
          <p:cNvSpPr/>
          <p:nvPr/>
        </p:nvSpPr>
        <p:spPr>
          <a:xfrm>
            <a:off x="3631449" y="300210"/>
            <a:ext cx="2816852" cy="1991728"/>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9" name="Shape 255"/>
          <p:cNvSpPr/>
          <p:nvPr/>
        </p:nvSpPr>
        <p:spPr>
          <a:xfrm>
            <a:off x="965842" y="4576522"/>
            <a:ext cx="2727384" cy="1058572"/>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10" name="Shape 255"/>
          <p:cNvSpPr/>
          <p:nvPr/>
        </p:nvSpPr>
        <p:spPr>
          <a:xfrm rot="20174423">
            <a:off x="2653482" y="2521860"/>
            <a:ext cx="4351693" cy="1944591"/>
          </a:xfrm>
          <a:prstGeom prst="ellipse">
            <a:avLst/>
          </a:prstGeom>
          <a:ln w="12700">
            <a:solidFill>
              <a:srgbClr val="FF0000"/>
            </a:solidFill>
            <a:miter/>
          </a:ln>
        </p:spPr>
        <p:txBody>
          <a:bodyPr lIns="45719" rIns="45719" anchor="ctr"/>
          <a:lstStyle/>
          <a:p>
            <a:pPr algn="ctr">
              <a:defRPr>
                <a:solidFill>
                  <a:srgbClr val="FFFFFF"/>
                </a:solidFill>
              </a:defRPr>
            </a:pPr>
            <a:endParaRPr/>
          </a:p>
        </p:txBody>
      </p:sp>
      <p:sp>
        <p:nvSpPr>
          <p:cNvPr id="5" name="TextBox 4"/>
          <p:cNvSpPr txBox="1"/>
          <p:nvPr/>
        </p:nvSpPr>
        <p:spPr>
          <a:xfrm>
            <a:off x="2329534" y="405506"/>
            <a:ext cx="183466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rgbClr val="92D050"/>
                </a:solidFill>
              </a:rPr>
              <a:t>Almost Apache</a:t>
            </a:r>
            <a:endParaRPr kumimoji="0" lang="en-US" sz="1800" b="0" i="0" u="none" strike="noStrike" cap="none" spc="0" normalizeH="0" baseline="0" dirty="0">
              <a:ln>
                <a:noFill/>
              </a:ln>
              <a:solidFill>
                <a:srgbClr val="92D050"/>
              </a:solidFill>
              <a:effectLst/>
              <a:uFillTx/>
              <a:sym typeface="Calibri"/>
            </a:endParaRPr>
          </a:p>
        </p:txBody>
      </p:sp>
      <p:sp>
        <p:nvSpPr>
          <p:cNvPr id="12" name="TextBox 11"/>
          <p:cNvSpPr txBox="1"/>
          <p:nvPr/>
        </p:nvSpPr>
        <p:spPr>
          <a:xfrm>
            <a:off x="965842" y="4207192"/>
            <a:ext cx="183466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dirty="0">
                <a:solidFill>
                  <a:srgbClr val="B149FF"/>
                </a:solidFill>
              </a:rPr>
              <a:t>Almost Microsoft</a:t>
            </a:r>
            <a:endParaRPr kumimoji="0" lang="en-US" sz="1800" b="0" i="0" u="none" strike="noStrike" cap="none" spc="0" normalizeH="0" baseline="0" dirty="0">
              <a:ln>
                <a:noFill/>
              </a:ln>
              <a:solidFill>
                <a:srgbClr val="B149FF"/>
              </a:solidFill>
              <a:effectLst/>
              <a:uFillTx/>
              <a:sym typeface="Calibri"/>
            </a:endParaRPr>
          </a:p>
        </p:txBody>
      </p:sp>
      <p:sp>
        <p:nvSpPr>
          <p:cNvPr id="13" name="TextBox 12"/>
          <p:cNvSpPr txBox="1"/>
          <p:nvPr/>
        </p:nvSpPr>
        <p:spPr>
          <a:xfrm>
            <a:off x="6181857" y="5047044"/>
            <a:ext cx="183466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FFC000"/>
                </a:solidFill>
                <a:effectLst/>
                <a:uFillTx/>
                <a:latin typeface="+mn-lt"/>
                <a:ea typeface="+mn-ea"/>
                <a:cs typeface="+mn-cs"/>
                <a:sym typeface="Calibri"/>
              </a:rPr>
              <a:t>Almost Mozilla</a:t>
            </a:r>
            <a:endParaRPr kumimoji="0" lang="en-US" sz="1800" b="0" i="0" u="none" strike="noStrike" cap="none" spc="0" normalizeH="0" baseline="0" dirty="0">
              <a:ln>
                <a:noFill/>
              </a:ln>
              <a:solidFill>
                <a:srgbClr val="FFC000"/>
              </a:solidFill>
              <a:effectLst/>
              <a:uFillTx/>
              <a:latin typeface="+mn-lt"/>
              <a:ea typeface="+mn-ea"/>
              <a:cs typeface="+mn-cs"/>
              <a:sym typeface="Calibri"/>
            </a:endParaRPr>
          </a:p>
        </p:txBody>
      </p:sp>
      <p:sp>
        <p:nvSpPr>
          <p:cNvPr id="14" name="TextBox 13"/>
          <p:cNvSpPr txBox="1"/>
          <p:nvPr/>
        </p:nvSpPr>
        <p:spPr>
          <a:xfrm>
            <a:off x="6773076" y="3290682"/>
            <a:ext cx="464702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kumimoji="0" lang="en-US" sz="1800" b="0" i="0" u="none" strike="noStrike" cap="none" spc="0" normalizeH="0" baseline="0" dirty="0" smtClean="0">
                <a:ln>
                  <a:noFill/>
                </a:ln>
                <a:solidFill>
                  <a:srgbClr val="FF0000"/>
                </a:solidFill>
                <a:effectLst/>
                <a:uFillTx/>
                <a:latin typeface="+mn-lt"/>
                <a:ea typeface="+mn-ea"/>
                <a:cs typeface="+mn-cs"/>
                <a:sym typeface="Calibri"/>
              </a:rPr>
              <a:t>Google</a:t>
            </a:r>
            <a:r>
              <a:rPr kumimoji="0" lang="en-US" sz="1800" b="0" i="0" u="none" strike="noStrike" cap="none" spc="0" normalizeH="0" baseline="0" dirty="0" smtClean="0">
                <a:ln>
                  <a:noFill/>
                </a:ln>
                <a:solidFill>
                  <a:schemeClr val="bg1"/>
                </a:solidFill>
                <a:effectLst/>
                <a:uFillTx/>
                <a:latin typeface="+mn-lt"/>
                <a:ea typeface="+mn-ea"/>
                <a:cs typeface="+mn-cs"/>
                <a:sym typeface="Calibri"/>
              </a:rPr>
              <a:t>,</a:t>
            </a:r>
            <a:r>
              <a:rPr kumimoji="0" lang="en-US" sz="1800" b="0" i="0" u="none" strike="noStrike" cap="none" spc="0" normalizeH="0" dirty="0" smtClean="0">
                <a:ln>
                  <a:noFill/>
                </a:ln>
                <a:solidFill>
                  <a:schemeClr val="bg1"/>
                </a:solidFill>
                <a:effectLst/>
                <a:uFillTx/>
                <a:latin typeface="+mn-lt"/>
                <a:ea typeface="+mn-ea"/>
                <a:cs typeface="+mn-cs"/>
                <a:sym typeface="Calibri"/>
              </a:rPr>
              <a:t> </a:t>
            </a:r>
            <a:r>
              <a:rPr kumimoji="0" lang="en-US" sz="1800" b="0" i="0" u="none" strike="noStrike" cap="none" spc="0" normalizeH="0" baseline="0" dirty="0" smtClean="0">
                <a:ln>
                  <a:noFill/>
                </a:ln>
                <a:solidFill>
                  <a:srgbClr val="00B0F0"/>
                </a:solidFill>
                <a:effectLst/>
                <a:uFillTx/>
                <a:latin typeface="+mn-lt"/>
                <a:ea typeface="+mn-ea"/>
                <a:cs typeface="+mn-cs"/>
                <a:sym typeface="Calibri"/>
              </a:rPr>
              <a:t>Facebook</a:t>
            </a:r>
            <a:r>
              <a:rPr kumimoji="0" lang="en-US" sz="1800" b="0" i="0" u="none" strike="noStrike" cap="none" spc="0" normalizeH="0" baseline="0" dirty="0" smtClean="0">
                <a:ln>
                  <a:noFill/>
                </a:ln>
                <a:solidFill>
                  <a:schemeClr val="bg1"/>
                </a:solidFill>
                <a:effectLst/>
                <a:uFillTx/>
                <a:latin typeface="+mn-lt"/>
                <a:ea typeface="+mn-ea"/>
                <a:cs typeface="+mn-cs"/>
                <a:sym typeface="Calibri"/>
              </a:rPr>
              <a:t> </a:t>
            </a:r>
            <a:r>
              <a:rPr lang="en-US" dirty="0">
                <a:solidFill>
                  <a:schemeClr val="bg1"/>
                </a:solidFill>
              </a:rPr>
              <a:t>&gt; </a:t>
            </a:r>
            <a:r>
              <a:rPr lang="en-US" dirty="0" smtClean="0">
                <a:solidFill>
                  <a:srgbClr val="92D050"/>
                </a:solidFill>
              </a:rPr>
              <a:t>Apache</a:t>
            </a:r>
            <a:r>
              <a:rPr lang="en-US" dirty="0" smtClean="0">
                <a:solidFill>
                  <a:schemeClr val="bg1"/>
                </a:solidFill>
              </a:rPr>
              <a:t>, </a:t>
            </a:r>
            <a:r>
              <a:rPr lang="en-US" dirty="0" smtClean="0">
                <a:solidFill>
                  <a:srgbClr val="FFC000"/>
                </a:solidFill>
              </a:rPr>
              <a:t>Mozilla</a:t>
            </a:r>
            <a:r>
              <a:rPr lang="en-US" dirty="0" smtClean="0">
                <a:solidFill>
                  <a:schemeClr val="bg1"/>
                </a:solidFill>
              </a:rPr>
              <a:t>, </a:t>
            </a:r>
            <a:r>
              <a:rPr lang="en-US" dirty="0" smtClean="0">
                <a:solidFill>
                  <a:srgbClr val="B149FF"/>
                </a:solidFill>
              </a:rPr>
              <a:t>Microsoft</a:t>
            </a:r>
            <a:endParaRPr kumimoji="0" lang="en-US" sz="1800" b="0" i="0" u="none" strike="noStrike" cap="none" spc="0" normalizeH="0" baseline="0" dirty="0">
              <a:ln>
                <a:noFill/>
              </a:ln>
              <a:solidFill>
                <a:srgbClr val="B149FF"/>
              </a:solidFill>
              <a:effectLst/>
              <a:uFillTx/>
              <a:sym typeface="Calibri"/>
            </a:endParaRPr>
          </a:p>
        </p:txBody>
      </p:sp>
      <p:sp>
        <p:nvSpPr>
          <p:cNvPr id="16" name="TextBox 15"/>
          <p:cNvSpPr txBox="1"/>
          <p:nvPr/>
        </p:nvSpPr>
        <p:spPr>
          <a:xfrm>
            <a:off x="1697456" y="2501226"/>
            <a:ext cx="183466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800" b="0" i="0" u="none" strike="noStrike" cap="none" spc="0" normalizeH="0" baseline="0" dirty="0" smtClean="0">
                <a:ln>
                  <a:noFill/>
                </a:ln>
                <a:solidFill>
                  <a:srgbClr val="00B0F0"/>
                </a:solidFill>
                <a:effectLst/>
                <a:uFillTx/>
                <a:latin typeface="+mn-lt"/>
                <a:ea typeface="+mn-ea"/>
                <a:cs typeface="+mn-cs"/>
                <a:sym typeface="Calibri"/>
              </a:rPr>
              <a:t>Almost </a:t>
            </a:r>
            <a:r>
              <a:rPr kumimoji="0" lang="en-US" altLang="zh-CN" sz="1800" b="0" i="0" u="none" strike="noStrike" cap="none" spc="0" normalizeH="0" baseline="0" dirty="0" smtClean="0">
                <a:ln>
                  <a:noFill/>
                </a:ln>
                <a:solidFill>
                  <a:srgbClr val="00B0F0"/>
                </a:solidFill>
                <a:effectLst/>
                <a:uFillTx/>
                <a:latin typeface="+mn-lt"/>
                <a:ea typeface="+mn-ea"/>
                <a:cs typeface="+mn-cs"/>
                <a:sym typeface="Calibri"/>
              </a:rPr>
              <a:t>Facebook</a:t>
            </a:r>
            <a:endParaRPr kumimoji="0" lang="en-US" sz="1800" b="0" i="0" u="none" strike="noStrike" cap="none" spc="0" normalizeH="0" baseline="0" dirty="0">
              <a:ln>
                <a:noFill/>
              </a:ln>
              <a:solidFill>
                <a:srgbClr val="00B0F0"/>
              </a:solidFill>
              <a:effectLst/>
              <a:uFillTx/>
              <a:latin typeface="+mn-lt"/>
              <a:ea typeface="+mn-ea"/>
              <a:cs typeface="+mn-cs"/>
              <a:sym typeface="Calibri"/>
            </a:endParaRPr>
          </a:p>
        </p:txBody>
      </p:sp>
    </p:spTree>
    <p:extLst>
      <p:ext uri="{BB962C8B-B14F-4D97-AF65-F5344CB8AC3E}">
        <p14:creationId xmlns:p14="http://schemas.microsoft.com/office/powerpoint/2010/main" val="2042792005"/>
      </p:ext>
    </p:extLst>
  </p:cSld>
  <p:clrMapOvr>
    <a:masterClrMapping/>
  </p:clrMapOvr>
  <p:transition spd="slow"/>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6" name="Shape 306"/>
          <p:cNvSpPr>
            <a:spLocks noGrp="1"/>
          </p:cNvSpPr>
          <p:nvPr>
            <p:ph type="title"/>
          </p:nvPr>
        </p:nvSpPr>
        <p:spPr>
          <a:prstGeom prst="rect">
            <a:avLst/>
          </a:prstGeom>
        </p:spPr>
        <p:txBody>
          <a:bodyPr/>
          <a:lstStyle/>
          <a:p>
            <a:r>
              <a:t>计划</a:t>
            </a:r>
          </a:p>
        </p:txBody>
      </p:sp>
      <p:sp>
        <p:nvSpPr>
          <p:cNvPr id="307" name="Shape 307"/>
          <p:cNvSpPr>
            <a:spLocks noGrp="1"/>
          </p:cNvSpPr>
          <p:nvPr>
            <p:ph type="body" idx="1"/>
          </p:nvPr>
        </p:nvSpPr>
        <p:spPr>
          <a:xfrm>
            <a:off x="838200" y="1690688"/>
            <a:ext cx="10515600" cy="3736124"/>
          </a:xfrm>
          <a:prstGeom prst="rect">
            <a:avLst/>
          </a:prstGeom>
        </p:spPr>
        <p:txBody>
          <a:bodyPr/>
          <a:lstStyle/>
          <a:p>
            <a:pPr>
              <a:lnSpc>
                <a:spcPct val="153000"/>
              </a:lnSpc>
              <a:defRPr sz="2300"/>
            </a:pPr>
            <a:r>
              <a:t>更快: 编写更好的算法，获得更多的计算能力／计算资源，以更快的处理更多的数据和需求.</a:t>
            </a:r>
          </a:p>
          <a:p>
            <a:pPr>
              <a:lnSpc>
                <a:spcPct val="153000"/>
              </a:lnSpc>
              <a:defRPr sz="2300"/>
            </a:pPr>
            <a:r>
              <a:t>更深: 更深层次的挖掘，探索更深入的知识.</a:t>
            </a:r>
          </a:p>
          <a:p>
            <a:pPr>
              <a:lnSpc>
                <a:spcPct val="153000"/>
              </a:lnSpc>
              <a:defRPr sz="2300"/>
            </a:pPr>
            <a:r>
              <a:t>更多: 添加更多有用的新特性，提供更丰富的功能.</a:t>
            </a:r>
          </a:p>
          <a:p>
            <a:pPr>
              <a:lnSpc>
                <a:spcPct val="153000"/>
              </a:lnSpc>
              <a:defRPr sz="2300"/>
            </a:pPr>
            <a:r>
              <a:t>更广: 扩展到更多的站点／仓储库，添加更多的开源项目.</a:t>
            </a:r>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09" name="media4.mp4"/>
          <p:cNvPicPr>
            <a:picLocks/>
          </p:cNvPicPr>
          <p:nvPr>
            <a:videoFile r:link="rId2"/>
            <p:extLst>
              <p:ext uri="{DAA4B4D4-6D71-4841-9C94-3DE7FCFB9230}">
                <p14:media xmlns:p14="http://schemas.microsoft.com/office/powerpoint/2010/main" r:embed="rId1"/>
              </p:ext>
            </p:extLst>
          </p:nvPr>
        </p:nvPicPr>
        <p:blipFill>
          <a:blip r:embed="rId5">
            <a:extLst/>
          </a:blip>
          <a:stretch>
            <a:fillRect/>
          </a:stretch>
        </p:blipFill>
        <p:spPr>
          <a:xfrm>
            <a:off x="0" y="0"/>
            <a:ext cx="12192000" cy="6941977"/>
          </a:xfrm>
          <a:prstGeom prst="rect">
            <a:avLst/>
          </a:prstGeom>
          <a:ln w="12700">
            <a:miter lim="400000"/>
          </a:ln>
        </p:spPr>
      </p:pic>
      <p:sp>
        <p:nvSpPr>
          <p:cNvPr id="310" name="Shape 310"/>
          <p:cNvSpPr/>
          <p:nvPr/>
        </p:nvSpPr>
        <p:spPr>
          <a:xfrm>
            <a:off x="0" y="-1"/>
            <a:ext cx="5881036" cy="586741"/>
          </a:xfrm>
          <a:prstGeom prst="rect">
            <a:avLst/>
          </a:prstGeom>
          <a:solidFill>
            <a:srgbClr val="FFFFFF">
              <a:alpha val="30000"/>
            </a:srgbClr>
          </a:solidFill>
          <a:ln w="12700">
            <a:solidFill>
              <a:srgbClr val="000000"/>
            </a:solidFill>
            <a:miter/>
          </a:ln>
          <a:extLst>
            <a:ext uri="{C572A759-6A51-4108-AA02-DFA0A04FC94B}">
              <ma14:wrappingTextBoxFlag xmlns:ma14="http://schemas.microsoft.com/office/mac/drawingml/2011/main" val="1"/>
            </a:ext>
          </a:extLst>
        </p:spPr>
        <p:txBody>
          <a:bodyPr lIns="45719" rIns="45719">
            <a:spAutoFit/>
          </a:bodyPr>
          <a:lstStyle>
            <a:lvl1pPr algn="ctr">
              <a:defRPr sz="3200" b="1">
                <a:solidFill>
                  <a:srgbClr val="FFFFFF"/>
                </a:solidFill>
                <a:latin typeface="微软雅黑"/>
                <a:ea typeface="微软雅黑"/>
                <a:cs typeface="微软雅黑"/>
                <a:sym typeface="微软雅黑"/>
              </a:defRPr>
            </a:lvl1pPr>
          </a:lstStyle>
          <a:p>
            <a:r>
              <a:t>What is Linus doing lately</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928" fill="hold"/>
                                        <p:tgtEl>
                                          <p:spTgt spid="309"/>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30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09"/>
                </p:tgtEl>
              </p:cMediaNode>
            </p:vide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314" name="media5.mp4"/>
          <p:cNvPicPr>
            <a:picLocks/>
          </p:cNvPicPr>
          <p:nvPr>
            <a:videoFile r:link="rId2"/>
            <p:extLst>
              <p:ext uri="{DAA4B4D4-6D71-4841-9C94-3DE7FCFB9230}">
                <p14:media xmlns:p14="http://schemas.microsoft.com/office/powerpoint/2010/main" r:embed="rId1"/>
              </p:ext>
            </p:extLst>
          </p:nvPr>
        </p:nvPicPr>
        <p:blipFill>
          <a:blip r:embed="rId4">
            <a:extLst/>
          </a:blip>
          <a:stretch>
            <a:fillRect/>
          </a:stretch>
        </p:blipFill>
        <p:spPr>
          <a:xfrm>
            <a:off x="0" y="-2"/>
            <a:ext cx="12192000" cy="6932647"/>
          </a:xfrm>
          <a:prstGeom prst="rect">
            <a:avLst/>
          </a:prstGeom>
          <a:ln w="12700">
            <a:miter lim="400000"/>
          </a:ln>
        </p:spPr>
      </p:pic>
      <p:sp>
        <p:nvSpPr>
          <p:cNvPr id="315" name="Shape 315"/>
          <p:cNvSpPr/>
          <p:nvPr/>
        </p:nvSpPr>
        <p:spPr>
          <a:xfrm>
            <a:off x="0" y="-1"/>
            <a:ext cx="5881036" cy="586741"/>
          </a:xfrm>
          <a:prstGeom prst="rect">
            <a:avLst/>
          </a:prstGeom>
          <a:solidFill>
            <a:srgbClr val="FFFFFF">
              <a:alpha val="30000"/>
            </a:srgbClr>
          </a:solidFill>
          <a:ln w="12700">
            <a:solidFill>
              <a:srgbClr val="000000"/>
            </a:solidFill>
            <a:miter/>
          </a:ln>
          <a:extLst>
            <a:ext uri="{C572A759-6A51-4108-AA02-DFA0A04FC94B}">
              <ma14:wrappingTextBoxFlag xmlns:ma14="http://schemas.microsoft.com/office/mac/drawingml/2011/main" val="1"/>
            </a:ext>
          </a:extLst>
        </p:spPr>
        <p:txBody>
          <a:bodyPr lIns="45719" rIns="45719">
            <a:spAutoFit/>
          </a:bodyPr>
          <a:lstStyle>
            <a:lvl1pPr algn="ctr">
              <a:defRPr sz="3200" b="1">
                <a:solidFill>
                  <a:srgbClr val="FFFFFF"/>
                </a:solidFill>
                <a:latin typeface="微软雅黑"/>
                <a:ea typeface="微软雅黑"/>
                <a:cs typeface="微软雅黑"/>
                <a:sym typeface="微软雅黑"/>
              </a:defRPr>
            </a:lvl1pPr>
          </a:lstStyle>
          <a:p>
            <a:r>
              <a:t>info@codecompass.net</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927" fill="hold"/>
                                        <p:tgtEl>
                                          <p:spTgt spid="314"/>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3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314"/>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Shape 167"/>
          <p:cNvSpPr>
            <a:spLocks noGrp="1"/>
          </p:cNvSpPr>
          <p:nvPr>
            <p:ph type="title"/>
          </p:nvPr>
        </p:nvSpPr>
        <p:spPr>
          <a:prstGeom prst="rect">
            <a:avLst/>
          </a:prstGeom>
        </p:spPr>
        <p:txBody>
          <a:bodyPr/>
          <a:lstStyle>
            <a:lvl1pPr>
              <a:defRPr>
                <a:latin typeface="Microsoft YaHei UI Light"/>
                <a:ea typeface="Microsoft YaHei UI Light"/>
                <a:cs typeface="Microsoft YaHei UI Light"/>
                <a:sym typeface="Microsoft YaHei UI Light"/>
              </a:defRPr>
            </a:lvl1pPr>
          </a:lstStyle>
          <a:p>
            <a:r>
              <a:t>目录</a:t>
            </a:r>
          </a:p>
        </p:txBody>
      </p:sp>
      <p:sp>
        <p:nvSpPr>
          <p:cNvPr id="168" name="Shape 168"/>
          <p:cNvSpPr/>
          <p:nvPr/>
        </p:nvSpPr>
        <p:spPr>
          <a:xfrm>
            <a:off x="838199" y="2024932"/>
            <a:ext cx="10710797" cy="2606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571500" indent="-571500">
              <a:buSzPct val="100000"/>
              <a:buAutoNum type="arabicPeriod"/>
              <a:defRPr sz="2400">
                <a:latin typeface="Microsoft YaHei UI Light"/>
                <a:ea typeface="Microsoft YaHei UI Light"/>
                <a:cs typeface="Microsoft YaHei UI Light"/>
                <a:sym typeface="Microsoft YaHei UI Light"/>
              </a:defRPr>
            </a:pPr>
            <a:r>
              <a:t>项目简介</a:t>
            </a:r>
          </a:p>
          <a:p>
            <a:pPr marL="571500" indent="-571500">
              <a:buSzPct val="100000"/>
              <a:buAutoNum type="arabicPeriod"/>
              <a:defRPr sz="2400">
                <a:latin typeface="Microsoft YaHei UI Light"/>
                <a:ea typeface="Microsoft YaHei UI Light"/>
                <a:cs typeface="Microsoft YaHei UI Light"/>
                <a:sym typeface="Microsoft YaHei UI Light"/>
              </a:defRPr>
            </a:pPr>
            <a:r>
              <a:t>演示</a:t>
            </a:r>
          </a:p>
          <a:p>
            <a:pPr marL="571500" indent="-571500">
              <a:buSzPct val="100000"/>
              <a:buAutoNum type="arabicPeriod"/>
              <a:defRPr sz="2400">
                <a:latin typeface="Microsoft YaHei UI Light"/>
                <a:ea typeface="Microsoft YaHei UI Light"/>
                <a:cs typeface="Microsoft YaHei UI Light"/>
                <a:sym typeface="Microsoft YaHei UI Light"/>
              </a:defRPr>
            </a:pPr>
            <a:r>
              <a:t>技术讨论</a:t>
            </a:r>
          </a:p>
          <a:p>
            <a:pPr marL="571500" indent="-571500">
              <a:buSzPct val="100000"/>
              <a:buAutoNum type="arabicPeriod"/>
              <a:defRPr sz="2400">
                <a:latin typeface="Microsoft YaHei UI Light"/>
                <a:ea typeface="Microsoft YaHei UI Light"/>
                <a:cs typeface="Microsoft YaHei UI Light"/>
                <a:sym typeface="Microsoft YaHei UI Light"/>
              </a:defRPr>
            </a:pPr>
            <a:r>
              <a:t>开源社区排行榜</a:t>
            </a:r>
          </a:p>
          <a:p>
            <a:pPr marL="571500" indent="-571500">
              <a:buSzPct val="100000"/>
              <a:buAutoNum type="arabicPeriod"/>
              <a:defRPr sz="2400">
                <a:latin typeface="Microsoft YaHei UI Light"/>
                <a:ea typeface="Microsoft YaHei UI Light"/>
                <a:cs typeface="Microsoft YaHei UI Light"/>
                <a:sym typeface="Microsoft YaHei UI Light"/>
              </a:defRPr>
            </a:pPr>
            <a:r>
              <a:t>计划</a:t>
            </a:r>
          </a:p>
          <a:p>
            <a:pPr marL="571500" indent="-571500">
              <a:buSzPct val="100000"/>
              <a:buAutoNum type="arabicPeriod"/>
              <a:defRPr sz="2400">
                <a:latin typeface="Microsoft YaHei UI Light"/>
                <a:ea typeface="Microsoft YaHei UI Light"/>
                <a:cs typeface="Microsoft YaHei UI Light"/>
                <a:sym typeface="Microsoft YaHei UI Light"/>
              </a:defRPr>
            </a:pPr>
            <a:r>
              <a:t>加入我们吧！</a:t>
            </a:r>
          </a:p>
        </p:txBody>
      </p:sp>
    </p:spTree>
  </p:cSld>
  <p:clrMapOvr>
    <a:masterClrMapping/>
  </p:clrMapOvr>
  <p:transition spd="slow"/>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 name="Shape 317"/>
          <p:cNvSpPr>
            <a:spLocks noGrp="1"/>
          </p:cNvSpPr>
          <p:nvPr>
            <p:ph type="title"/>
          </p:nvPr>
        </p:nvSpPr>
        <p:spPr>
          <a:prstGeom prst="rect">
            <a:avLst/>
          </a:prstGeom>
        </p:spPr>
        <p:txBody>
          <a:bodyPr/>
          <a:lstStyle/>
          <a:p>
            <a:r>
              <a:t>加入我们吧!</a:t>
            </a:r>
          </a:p>
        </p:txBody>
      </p:sp>
      <p:sp>
        <p:nvSpPr>
          <p:cNvPr id="318" name="Shape 318"/>
          <p:cNvSpPr>
            <a:spLocks noGrp="1"/>
          </p:cNvSpPr>
          <p:nvPr>
            <p:ph type="body" idx="1"/>
          </p:nvPr>
        </p:nvSpPr>
        <p:spPr>
          <a:xfrm>
            <a:off x="838200" y="1690688"/>
            <a:ext cx="10515600" cy="3736124"/>
          </a:xfrm>
          <a:prstGeom prst="rect">
            <a:avLst/>
          </a:prstGeom>
        </p:spPr>
        <p:txBody>
          <a:bodyPr/>
          <a:lstStyle/>
          <a:p>
            <a:pPr>
              <a:lnSpc>
                <a:spcPct val="150000"/>
              </a:lnSpc>
              <a:defRPr sz="2500"/>
            </a:pPr>
            <a:r>
              <a:t>加入这个社区，使这个项目变的更强更大，可以提供更多更好的服务！</a:t>
            </a:r>
          </a:p>
          <a:p>
            <a:pPr>
              <a:lnSpc>
                <a:spcPct val="150000"/>
              </a:lnSpc>
              <a:defRPr sz="2500"/>
            </a:pPr>
            <a:r>
              <a:t>如果是企业合作伙伴，您可以提供一些的计算资源，例如提供一台用于计算的虚拟机等.</a:t>
            </a:r>
          </a:p>
          <a:p>
            <a:pPr>
              <a:lnSpc>
                <a:spcPct val="150000"/>
              </a:lnSpc>
              <a:defRPr sz="2500"/>
            </a:pPr>
            <a:r>
              <a:t>加入核心团队，我们还有一些困难的问题需要一起攻克.</a:t>
            </a:r>
          </a:p>
          <a:p>
            <a:pPr>
              <a:lnSpc>
                <a:spcPct val="150000"/>
              </a:lnSpc>
              <a:defRPr sz="2500"/>
            </a:pPr>
            <a:r>
              <a:t>为开源社区贡献正能量！</a:t>
            </a:r>
          </a:p>
        </p:txBody>
      </p:sp>
    </p:spTree>
  </p:cSld>
  <p:clrMapOvr>
    <a:masterClrMapping/>
  </p:clrMapOvr>
  <p:transition spd="slow"/>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 name="Shape 322"/>
          <p:cNvSpPr>
            <a:spLocks noGrp="1"/>
          </p:cNvSpPr>
          <p:nvPr>
            <p:ph type="title"/>
          </p:nvPr>
        </p:nvSpPr>
        <p:spPr>
          <a:prstGeom prst="rect">
            <a:avLst/>
          </a:prstGeom>
        </p:spPr>
        <p:txBody>
          <a:bodyPr/>
          <a:lstStyle/>
          <a:p>
            <a:r>
              <a:t>联系我们</a:t>
            </a:r>
          </a:p>
        </p:txBody>
      </p:sp>
      <p:sp>
        <p:nvSpPr>
          <p:cNvPr id="323" name="Shape 323"/>
          <p:cNvSpPr>
            <a:spLocks noGrp="1"/>
          </p:cNvSpPr>
          <p:nvPr>
            <p:ph type="body" idx="1"/>
          </p:nvPr>
        </p:nvSpPr>
        <p:spPr>
          <a:prstGeom prst="rect">
            <a:avLst/>
          </a:prstGeom>
        </p:spPr>
        <p:txBody>
          <a:bodyPr/>
          <a:lstStyle/>
          <a:p>
            <a:pPr>
              <a:lnSpc>
                <a:spcPct val="150000"/>
              </a:lnSpc>
            </a:pPr>
            <a:r>
              <a:t>http://www.codecompass.net</a:t>
            </a:r>
          </a:p>
          <a:p>
            <a:pPr>
              <a:lnSpc>
                <a:spcPct val="150000"/>
              </a:lnSpc>
            </a:pPr>
            <a:r>
              <a:t>邮箱: </a:t>
            </a:r>
            <a:r>
              <a:rPr u="sng">
                <a:solidFill>
                  <a:srgbClr val="0563C1"/>
                </a:solidFill>
                <a:uFill>
                  <a:solidFill>
                    <a:srgbClr val="0563C1"/>
                  </a:solidFill>
                </a:uFill>
                <a:hlinkClick r:id="rId2"/>
              </a:rPr>
              <a:t>info@codecompass.net</a:t>
            </a:r>
          </a:p>
          <a:p>
            <a:pPr>
              <a:lnSpc>
                <a:spcPct val="150000"/>
              </a:lnSpc>
            </a:pPr>
            <a:r>
              <a:t>微信二维码:</a:t>
            </a: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hape 172"/>
          <p:cNvSpPr>
            <a:spLocks noGrp="1"/>
          </p:cNvSpPr>
          <p:nvPr>
            <p:ph type="title"/>
          </p:nvPr>
        </p:nvSpPr>
        <p:spPr>
          <a:xfrm>
            <a:off x="838200" y="390177"/>
            <a:ext cx="10515600" cy="1325563"/>
          </a:xfrm>
          <a:prstGeom prst="rect">
            <a:avLst/>
          </a:prstGeom>
        </p:spPr>
        <p:txBody>
          <a:bodyPr/>
          <a:lstStyle>
            <a:lvl1pPr>
              <a:defRPr>
                <a:latin typeface="Microsoft YaHei UI Light"/>
                <a:ea typeface="Microsoft YaHei UI Light"/>
                <a:cs typeface="Microsoft YaHei UI Light"/>
                <a:sym typeface="Microsoft YaHei UI Light"/>
              </a:defRPr>
            </a:lvl1pPr>
          </a:lstStyle>
          <a:p>
            <a:r>
              <a:t>开源项目有利的情况</a:t>
            </a:r>
          </a:p>
        </p:txBody>
      </p:sp>
      <p:sp>
        <p:nvSpPr>
          <p:cNvPr id="173" name="Shape 173"/>
          <p:cNvSpPr/>
          <p:nvPr/>
        </p:nvSpPr>
        <p:spPr>
          <a:xfrm>
            <a:off x="1117600" y="1807575"/>
            <a:ext cx="4978400" cy="1930401"/>
          </a:xfrm>
          <a:prstGeom prst="rect">
            <a:avLst/>
          </a:prstGeom>
          <a:solidFill>
            <a:srgbClr val="0E7FB7"/>
          </a:solidFill>
          <a:ln w="12700">
            <a:miter lim="400000"/>
          </a:ln>
        </p:spPr>
        <p:txBody>
          <a:bodyPr lIns="45719" rIns="45719" anchor="ctr"/>
          <a:lstStyle/>
          <a:p>
            <a:pPr algn="ctr">
              <a:defRPr sz="2400">
                <a:solidFill>
                  <a:srgbClr val="FFFFFF"/>
                </a:solidFill>
              </a:defRPr>
            </a:pPr>
            <a:endParaRPr/>
          </a:p>
        </p:txBody>
      </p:sp>
      <p:sp>
        <p:nvSpPr>
          <p:cNvPr id="174" name="Shape 174"/>
          <p:cNvSpPr/>
          <p:nvPr/>
        </p:nvSpPr>
        <p:spPr>
          <a:xfrm>
            <a:off x="1117600" y="3737976"/>
            <a:ext cx="4978400" cy="1930401"/>
          </a:xfrm>
          <a:prstGeom prst="rect">
            <a:avLst/>
          </a:prstGeom>
          <a:solidFill>
            <a:srgbClr val="4BACC6"/>
          </a:solidFill>
          <a:ln w="12700">
            <a:miter lim="400000"/>
          </a:ln>
        </p:spPr>
        <p:txBody>
          <a:bodyPr lIns="45719" rIns="45719" anchor="ctr"/>
          <a:lstStyle/>
          <a:p>
            <a:pPr algn="ctr">
              <a:defRPr sz="2400">
                <a:solidFill>
                  <a:srgbClr val="FFFFFF"/>
                </a:solidFill>
              </a:defRPr>
            </a:pPr>
            <a:endParaRPr/>
          </a:p>
        </p:txBody>
      </p:sp>
      <p:sp>
        <p:nvSpPr>
          <p:cNvPr id="175" name="Shape 175"/>
          <p:cNvSpPr/>
          <p:nvPr/>
        </p:nvSpPr>
        <p:spPr>
          <a:xfrm>
            <a:off x="6096000" y="1807575"/>
            <a:ext cx="4978400" cy="1930401"/>
          </a:xfrm>
          <a:prstGeom prst="rect">
            <a:avLst/>
          </a:prstGeom>
          <a:solidFill>
            <a:srgbClr val="45C1A4"/>
          </a:solidFill>
          <a:ln w="12700">
            <a:miter lim="400000"/>
          </a:ln>
        </p:spPr>
        <p:txBody>
          <a:bodyPr lIns="45719" rIns="45719" anchor="ctr"/>
          <a:lstStyle/>
          <a:p>
            <a:pPr algn="ctr">
              <a:defRPr sz="2400">
                <a:solidFill>
                  <a:srgbClr val="FFFFFF"/>
                </a:solidFill>
              </a:defRPr>
            </a:pPr>
            <a:endParaRPr/>
          </a:p>
        </p:txBody>
      </p:sp>
      <p:sp>
        <p:nvSpPr>
          <p:cNvPr id="176" name="Shape 176"/>
          <p:cNvSpPr/>
          <p:nvPr/>
        </p:nvSpPr>
        <p:spPr>
          <a:xfrm>
            <a:off x="6096000" y="3737976"/>
            <a:ext cx="4978400" cy="1930401"/>
          </a:xfrm>
          <a:prstGeom prst="rect">
            <a:avLst/>
          </a:prstGeom>
          <a:solidFill>
            <a:srgbClr val="B9D51F"/>
          </a:solidFill>
          <a:ln w="12700">
            <a:miter lim="400000"/>
          </a:ln>
        </p:spPr>
        <p:txBody>
          <a:bodyPr lIns="45719" rIns="45719" anchor="ctr"/>
          <a:lstStyle/>
          <a:p>
            <a:pPr algn="ctr">
              <a:defRPr sz="2400">
                <a:solidFill>
                  <a:srgbClr val="FFFFFF"/>
                </a:solidFill>
              </a:defRPr>
            </a:pPr>
            <a:endParaRPr/>
          </a:p>
        </p:txBody>
      </p:sp>
      <p:sp>
        <p:nvSpPr>
          <p:cNvPr id="177" name="Shape 177"/>
          <p:cNvSpPr/>
          <p:nvPr/>
        </p:nvSpPr>
        <p:spPr>
          <a:xfrm>
            <a:off x="5689600" y="3351676"/>
            <a:ext cx="768193" cy="772601"/>
          </a:xfrm>
          <a:prstGeom prst="ellipse">
            <a:avLst/>
          </a:prstGeom>
          <a:solidFill>
            <a:srgbClr val="FFFFFF"/>
          </a:solidFill>
          <a:ln w="28575">
            <a:solidFill>
              <a:srgbClr val="FFFFFF"/>
            </a:solidFill>
            <a:miter/>
          </a:ln>
        </p:spPr>
        <p:txBody>
          <a:bodyPr lIns="45719" rIns="45719" anchor="ctr"/>
          <a:lstStyle/>
          <a:p>
            <a:pPr algn="ctr">
              <a:defRPr sz="11700">
                <a:solidFill>
                  <a:srgbClr val="FFFFFF"/>
                </a:solidFill>
              </a:defRPr>
            </a:pPr>
            <a:endParaRPr/>
          </a:p>
        </p:txBody>
      </p:sp>
      <p:sp>
        <p:nvSpPr>
          <p:cNvPr id="178" name="Shape 178"/>
          <p:cNvSpPr/>
          <p:nvPr/>
        </p:nvSpPr>
        <p:spPr>
          <a:xfrm>
            <a:off x="2394455" y="2023853"/>
            <a:ext cx="3251201" cy="1216661"/>
          </a:xfrm>
          <a:prstGeom prst="rect">
            <a:avLst/>
          </a:prstGeom>
          <a:ln w="12700">
            <a:miter lim="400000"/>
          </a:ln>
          <a:extLst>
            <a:ext uri="{C572A759-6A51-4108-AA02-DFA0A04FC94B}">
              <ma14:wrappingTextBoxFlag xmlns:ma14="http://schemas.microsoft.com/office/mac/drawingml/2011/main" val="1"/>
            </a:ext>
          </a:extLst>
        </p:spPr>
        <p:txBody>
          <a:bodyPr lIns="30480" tIns="30480" rIns="30480" bIns="30480">
            <a:spAutoFit/>
          </a:bodyPr>
          <a:lstStyle/>
          <a:p>
            <a:pPr defTabSz="1450940">
              <a:defRPr b="1">
                <a:solidFill>
                  <a:srgbClr val="FFFFFF"/>
                </a:solidFill>
                <a:latin typeface="Microsoft YaHei UI Light"/>
                <a:ea typeface="Microsoft YaHei UI Light"/>
                <a:cs typeface="Microsoft YaHei UI Light"/>
                <a:sym typeface="Microsoft YaHei UI Light"/>
              </a:defRPr>
            </a:pPr>
            <a:r>
              <a:t>种类数量</a:t>
            </a:r>
          </a:p>
          <a:p>
            <a:pPr defTabSz="1450940">
              <a:defRPr sz="1600">
                <a:solidFill>
                  <a:srgbClr val="FFFFFF"/>
                </a:solidFill>
                <a:latin typeface="Microsoft YaHei UI Light"/>
                <a:ea typeface="Microsoft YaHei UI Light"/>
                <a:cs typeface="Microsoft YaHei UI Light"/>
                <a:sym typeface="Microsoft YaHei UI Light"/>
              </a:defRPr>
            </a:pPr>
            <a:r>
              <a:t>开源项目种类繁多，不同的实现方式、复杂度、考虑角度等让使用者可以依据自身条件享有丰富的选择</a:t>
            </a:r>
          </a:p>
        </p:txBody>
      </p:sp>
      <p:sp>
        <p:nvSpPr>
          <p:cNvPr id="179" name="Shape 179"/>
          <p:cNvSpPr/>
          <p:nvPr/>
        </p:nvSpPr>
        <p:spPr>
          <a:xfrm>
            <a:off x="6502400" y="2023853"/>
            <a:ext cx="3251200" cy="1216661"/>
          </a:xfrm>
          <a:prstGeom prst="rect">
            <a:avLst/>
          </a:prstGeom>
          <a:ln w="12700">
            <a:miter lim="400000"/>
          </a:ln>
          <a:extLst>
            <a:ext uri="{C572A759-6A51-4108-AA02-DFA0A04FC94B}">
              <ma14:wrappingTextBoxFlag xmlns:ma14="http://schemas.microsoft.com/office/mac/drawingml/2011/main" val="1"/>
            </a:ext>
          </a:extLst>
        </p:spPr>
        <p:txBody>
          <a:bodyPr lIns="30480" tIns="30480" rIns="30480" bIns="30480">
            <a:spAutoFit/>
          </a:bodyPr>
          <a:lstStyle/>
          <a:p>
            <a:pPr algn="r" defTabSz="1450940">
              <a:defRPr b="1">
                <a:solidFill>
                  <a:srgbClr val="FFFFFF"/>
                </a:solidFill>
                <a:latin typeface="Microsoft YaHei UI Light"/>
                <a:ea typeface="Microsoft YaHei UI Light"/>
                <a:cs typeface="Microsoft YaHei UI Light"/>
                <a:sym typeface="Microsoft YaHei UI Light"/>
              </a:defRPr>
            </a:pPr>
            <a:r>
              <a:t>开发质量</a:t>
            </a:r>
          </a:p>
          <a:p>
            <a:pPr algn="r" defTabSz="1450940">
              <a:defRPr sz="1600">
                <a:solidFill>
                  <a:srgbClr val="FFFFFF"/>
                </a:solidFill>
                <a:latin typeface="Microsoft YaHei UI Light"/>
                <a:ea typeface="Microsoft YaHei UI Light"/>
                <a:cs typeface="Microsoft YaHei UI Light"/>
                <a:sym typeface="Microsoft YaHei UI Light"/>
              </a:defRPr>
            </a:pPr>
            <a:r>
              <a:t>开源项目多由国内外开发水平高、对架构与解决方式有独到见解的开发人员建构</a:t>
            </a:r>
          </a:p>
        </p:txBody>
      </p:sp>
      <p:grpSp>
        <p:nvGrpSpPr>
          <p:cNvPr id="183" name="Group 183"/>
          <p:cNvGrpSpPr/>
          <p:nvPr/>
        </p:nvGrpSpPr>
        <p:grpSpPr>
          <a:xfrm>
            <a:off x="10058400" y="2342433"/>
            <a:ext cx="711201" cy="860688"/>
            <a:chOff x="0" y="0"/>
            <a:chExt cx="711200" cy="860686"/>
          </a:xfrm>
        </p:grpSpPr>
        <p:sp>
          <p:nvSpPr>
            <p:cNvPr id="180" name="Shape 180"/>
            <p:cNvSpPr/>
            <p:nvPr/>
          </p:nvSpPr>
          <p:spPr>
            <a:xfrm>
              <a:off x="108718" y="108718"/>
              <a:ext cx="493766" cy="466586"/>
            </a:xfrm>
            <a:custGeom>
              <a:avLst/>
              <a:gdLst/>
              <a:ahLst/>
              <a:cxnLst>
                <a:cxn ang="0">
                  <a:pos x="wd2" y="hd2"/>
                </a:cxn>
                <a:cxn ang="5400000">
                  <a:pos x="wd2" y="hd2"/>
                </a:cxn>
                <a:cxn ang="10800000">
                  <a:pos x="wd2" y="hd2"/>
                </a:cxn>
                <a:cxn ang="16200000">
                  <a:pos x="wd2" y="hd2"/>
                </a:cxn>
              </a:cxnLst>
              <a:rect l="0" t="0" r="r" b="b"/>
              <a:pathLst>
                <a:path w="21600" h="21600" extrusionOk="0">
                  <a:moveTo>
                    <a:pt x="15015" y="18554"/>
                  </a:moveTo>
                  <a:cubicBezTo>
                    <a:pt x="15015" y="21600"/>
                    <a:pt x="15015" y="21600"/>
                    <a:pt x="15015" y="21600"/>
                  </a:cubicBezTo>
                  <a:cubicBezTo>
                    <a:pt x="18702" y="19938"/>
                    <a:pt x="21600" y="15785"/>
                    <a:pt x="21600" y="11077"/>
                  </a:cubicBezTo>
                  <a:cubicBezTo>
                    <a:pt x="21600" y="4985"/>
                    <a:pt x="16595" y="0"/>
                    <a:pt x="10800" y="0"/>
                  </a:cubicBezTo>
                  <a:cubicBezTo>
                    <a:pt x="5005" y="0"/>
                    <a:pt x="0" y="4985"/>
                    <a:pt x="0" y="11077"/>
                  </a:cubicBezTo>
                  <a:cubicBezTo>
                    <a:pt x="0" y="15785"/>
                    <a:pt x="2634" y="19938"/>
                    <a:pt x="6585" y="21600"/>
                  </a:cubicBezTo>
                  <a:cubicBezTo>
                    <a:pt x="6585" y="18554"/>
                    <a:pt x="6585" y="18554"/>
                    <a:pt x="6585" y="18554"/>
                  </a:cubicBezTo>
                  <a:cubicBezTo>
                    <a:pt x="4215" y="16892"/>
                    <a:pt x="2634" y="14400"/>
                    <a:pt x="2634" y="11077"/>
                  </a:cubicBezTo>
                  <a:cubicBezTo>
                    <a:pt x="2634" y="6369"/>
                    <a:pt x="6322" y="2769"/>
                    <a:pt x="10800" y="2769"/>
                  </a:cubicBezTo>
                  <a:cubicBezTo>
                    <a:pt x="15278" y="2769"/>
                    <a:pt x="18966" y="6369"/>
                    <a:pt x="18966" y="11077"/>
                  </a:cubicBezTo>
                  <a:cubicBezTo>
                    <a:pt x="18966" y="14400"/>
                    <a:pt x="17385" y="17169"/>
                    <a:pt x="15015" y="1855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sp>
          <p:nvSpPr>
            <p:cNvPr id="181" name="Shape 181"/>
            <p:cNvSpPr/>
            <p:nvPr/>
          </p:nvSpPr>
          <p:spPr>
            <a:xfrm>
              <a:off x="0" y="0"/>
              <a:ext cx="711201" cy="6930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59" y="0"/>
                    <a:pt x="0" y="4883"/>
                    <a:pt x="0" y="10894"/>
                  </a:cubicBezTo>
                  <a:cubicBezTo>
                    <a:pt x="0" y="15965"/>
                    <a:pt x="3295" y="20285"/>
                    <a:pt x="7871" y="21600"/>
                  </a:cubicBezTo>
                  <a:cubicBezTo>
                    <a:pt x="7871" y="20097"/>
                    <a:pt x="7871" y="20097"/>
                    <a:pt x="7871" y="20097"/>
                  </a:cubicBezTo>
                  <a:cubicBezTo>
                    <a:pt x="4210" y="18783"/>
                    <a:pt x="1464" y="15214"/>
                    <a:pt x="1464" y="10894"/>
                  </a:cubicBezTo>
                  <a:cubicBezTo>
                    <a:pt x="1464" y="5635"/>
                    <a:pt x="5675" y="1503"/>
                    <a:pt x="10800" y="1503"/>
                  </a:cubicBezTo>
                  <a:cubicBezTo>
                    <a:pt x="15925" y="1503"/>
                    <a:pt x="20136" y="5635"/>
                    <a:pt x="20136" y="10894"/>
                  </a:cubicBezTo>
                  <a:cubicBezTo>
                    <a:pt x="20136" y="15214"/>
                    <a:pt x="17390" y="18783"/>
                    <a:pt x="13729" y="20097"/>
                  </a:cubicBezTo>
                  <a:cubicBezTo>
                    <a:pt x="13729" y="21600"/>
                    <a:pt x="13729" y="21600"/>
                    <a:pt x="13729" y="21600"/>
                  </a:cubicBezTo>
                  <a:cubicBezTo>
                    <a:pt x="18305" y="20285"/>
                    <a:pt x="21600" y="16153"/>
                    <a:pt x="21600" y="10894"/>
                  </a:cubicBezTo>
                  <a:cubicBezTo>
                    <a:pt x="21600" y="4883"/>
                    <a:pt x="16841" y="0"/>
                    <a:pt x="10800" y="0"/>
                  </a:cubicBez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sp>
          <p:nvSpPr>
            <p:cNvPr id="182" name="Shape 182"/>
            <p:cNvSpPr/>
            <p:nvPr/>
          </p:nvSpPr>
          <p:spPr>
            <a:xfrm>
              <a:off x="253676" y="280855"/>
              <a:ext cx="217437" cy="579832"/>
            </a:xfrm>
            <a:custGeom>
              <a:avLst/>
              <a:gdLst/>
              <a:ahLst/>
              <a:cxnLst>
                <a:cxn ang="0">
                  <a:pos x="wd2" y="hd2"/>
                </a:cxn>
                <a:cxn ang="5400000">
                  <a:pos x="wd2" y="hd2"/>
                </a:cxn>
                <a:cxn ang="10800000">
                  <a:pos x="wd2" y="hd2"/>
                </a:cxn>
                <a:cxn ang="16200000">
                  <a:pos x="wd2" y="hd2"/>
                </a:cxn>
              </a:cxnLst>
              <a:rect l="0" t="0" r="r" b="b"/>
              <a:pathLst>
                <a:path w="21600" h="21600" extrusionOk="0">
                  <a:moveTo>
                    <a:pt x="14400" y="18450"/>
                  </a:moveTo>
                  <a:cubicBezTo>
                    <a:pt x="14400" y="17775"/>
                    <a:pt x="14400" y="4950"/>
                    <a:pt x="14400" y="4725"/>
                  </a:cubicBezTo>
                  <a:cubicBezTo>
                    <a:pt x="16200" y="4275"/>
                    <a:pt x="17400" y="3600"/>
                    <a:pt x="17400" y="2700"/>
                  </a:cubicBezTo>
                  <a:cubicBezTo>
                    <a:pt x="17400" y="1125"/>
                    <a:pt x="14400" y="0"/>
                    <a:pt x="10200" y="0"/>
                  </a:cubicBezTo>
                  <a:cubicBezTo>
                    <a:pt x="6000" y="0"/>
                    <a:pt x="3000" y="1125"/>
                    <a:pt x="3000" y="2700"/>
                  </a:cubicBezTo>
                  <a:cubicBezTo>
                    <a:pt x="3000" y="3600"/>
                    <a:pt x="4200" y="4275"/>
                    <a:pt x="6000" y="4725"/>
                  </a:cubicBezTo>
                  <a:cubicBezTo>
                    <a:pt x="6000" y="4725"/>
                    <a:pt x="6000" y="4725"/>
                    <a:pt x="6000" y="4725"/>
                  </a:cubicBezTo>
                  <a:cubicBezTo>
                    <a:pt x="6000" y="4725"/>
                    <a:pt x="6000" y="17550"/>
                    <a:pt x="6000" y="18450"/>
                  </a:cubicBezTo>
                  <a:cubicBezTo>
                    <a:pt x="6000" y="20700"/>
                    <a:pt x="0" y="21600"/>
                    <a:pt x="0" y="21600"/>
                  </a:cubicBezTo>
                  <a:cubicBezTo>
                    <a:pt x="21600" y="21600"/>
                    <a:pt x="21600" y="21600"/>
                    <a:pt x="21600" y="21600"/>
                  </a:cubicBezTo>
                  <a:cubicBezTo>
                    <a:pt x="21600" y="21600"/>
                    <a:pt x="14400" y="20700"/>
                    <a:pt x="14400" y="18450"/>
                  </a:cubicBez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grpSp>
      <p:grpSp>
        <p:nvGrpSpPr>
          <p:cNvPr id="187" name="Group 187"/>
          <p:cNvGrpSpPr/>
          <p:nvPr/>
        </p:nvGrpSpPr>
        <p:grpSpPr>
          <a:xfrm>
            <a:off x="1379188" y="2285386"/>
            <a:ext cx="866420" cy="896818"/>
            <a:chOff x="0" y="0"/>
            <a:chExt cx="866419" cy="896816"/>
          </a:xfrm>
        </p:grpSpPr>
        <p:sp>
          <p:nvSpPr>
            <p:cNvPr id="184" name="Shape 184"/>
            <p:cNvSpPr/>
            <p:nvPr/>
          </p:nvSpPr>
          <p:spPr>
            <a:xfrm>
              <a:off x="-1" y="369873"/>
              <a:ext cx="866421" cy="319209"/>
            </a:xfrm>
            <a:custGeom>
              <a:avLst/>
              <a:gdLst/>
              <a:ahLst/>
              <a:cxnLst>
                <a:cxn ang="0">
                  <a:pos x="wd2" y="hd2"/>
                </a:cxn>
                <a:cxn ang="5400000">
                  <a:pos x="wd2" y="hd2"/>
                </a:cxn>
                <a:cxn ang="10800000">
                  <a:pos x="wd2" y="hd2"/>
                </a:cxn>
                <a:cxn ang="16200000">
                  <a:pos x="wd2" y="hd2"/>
                </a:cxn>
              </a:cxnLst>
              <a:rect l="0" t="0" r="r" b="b"/>
              <a:pathLst>
                <a:path w="21600" h="21600" extrusionOk="0">
                  <a:moveTo>
                    <a:pt x="10863" y="12343"/>
                  </a:moveTo>
                  <a:lnTo>
                    <a:pt x="3032" y="0"/>
                  </a:lnTo>
                  <a:lnTo>
                    <a:pt x="0" y="5143"/>
                  </a:lnTo>
                  <a:lnTo>
                    <a:pt x="10863" y="21600"/>
                  </a:lnTo>
                  <a:lnTo>
                    <a:pt x="21600" y="5143"/>
                  </a:lnTo>
                  <a:lnTo>
                    <a:pt x="18568" y="0"/>
                  </a:lnTo>
                  <a:lnTo>
                    <a:pt x="10863" y="12343"/>
                  </a:ln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sp>
          <p:nvSpPr>
            <p:cNvPr id="185" name="Shape 185"/>
            <p:cNvSpPr/>
            <p:nvPr/>
          </p:nvSpPr>
          <p:spPr>
            <a:xfrm>
              <a:off x="-1" y="582678"/>
              <a:ext cx="866421" cy="314139"/>
            </a:xfrm>
            <a:custGeom>
              <a:avLst/>
              <a:gdLst/>
              <a:ahLst/>
              <a:cxnLst>
                <a:cxn ang="0">
                  <a:pos x="wd2" y="hd2"/>
                </a:cxn>
                <a:cxn ang="5400000">
                  <a:pos x="wd2" y="hd2"/>
                </a:cxn>
                <a:cxn ang="10800000">
                  <a:pos x="wd2" y="hd2"/>
                </a:cxn>
                <a:cxn ang="16200000">
                  <a:pos x="wd2" y="hd2"/>
                </a:cxn>
              </a:cxnLst>
              <a:rect l="0" t="0" r="r" b="b"/>
              <a:pathLst>
                <a:path w="21600" h="21600" extrusionOk="0">
                  <a:moveTo>
                    <a:pt x="10863" y="11845"/>
                  </a:moveTo>
                  <a:lnTo>
                    <a:pt x="3032" y="0"/>
                  </a:lnTo>
                  <a:lnTo>
                    <a:pt x="0" y="4529"/>
                  </a:lnTo>
                  <a:lnTo>
                    <a:pt x="10863" y="21600"/>
                  </a:lnTo>
                  <a:lnTo>
                    <a:pt x="21600" y="4529"/>
                  </a:lnTo>
                  <a:lnTo>
                    <a:pt x="18568" y="0"/>
                  </a:lnTo>
                  <a:lnTo>
                    <a:pt x="10863" y="11845"/>
                  </a:ln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sp>
          <p:nvSpPr>
            <p:cNvPr id="186" name="Shape 186"/>
            <p:cNvSpPr/>
            <p:nvPr/>
          </p:nvSpPr>
          <p:spPr>
            <a:xfrm>
              <a:off x="-1" y="0"/>
              <a:ext cx="866421" cy="491479"/>
            </a:xfrm>
            <a:custGeom>
              <a:avLst/>
              <a:gdLst/>
              <a:ahLst/>
              <a:cxnLst>
                <a:cxn ang="0">
                  <a:pos x="wd2" y="hd2"/>
                </a:cxn>
                <a:cxn ang="5400000">
                  <a:pos x="wd2" y="hd2"/>
                </a:cxn>
                <a:cxn ang="10800000">
                  <a:pos x="wd2" y="hd2"/>
                </a:cxn>
                <a:cxn ang="16200000">
                  <a:pos x="wd2" y="hd2"/>
                </a:cxn>
              </a:cxnLst>
              <a:rect l="0" t="0" r="r" b="b"/>
              <a:pathLst>
                <a:path w="21600" h="21600" extrusionOk="0">
                  <a:moveTo>
                    <a:pt x="21600" y="10689"/>
                  </a:moveTo>
                  <a:lnTo>
                    <a:pt x="10863" y="0"/>
                  </a:lnTo>
                  <a:lnTo>
                    <a:pt x="0" y="10689"/>
                  </a:lnTo>
                  <a:lnTo>
                    <a:pt x="10863" y="21600"/>
                  </a:lnTo>
                  <a:lnTo>
                    <a:pt x="21600" y="10689"/>
                  </a:ln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grpSp>
      <p:sp>
        <p:nvSpPr>
          <p:cNvPr id="188" name="Shape 188"/>
          <p:cNvSpPr/>
          <p:nvPr/>
        </p:nvSpPr>
        <p:spPr>
          <a:xfrm>
            <a:off x="10087089" y="4272831"/>
            <a:ext cx="653820" cy="78502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498" y="21503"/>
                  <a:pt x="10498" y="21503"/>
                  <a:pt x="10498" y="21503"/>
                </a:cubicBezTo>
                <a:cubicBezTo>
                  <a:pt x="10390" y="21462"/>
                  <a:pt x="7863" y="20611"/>
                  <a:pt x="5298" y="18908"/>
                </a:cubicBezTo>
                <a:cubicBezTo>
                  <a:pt x="3776" y="17903"/>
                  <a:pt x="2556" y="16800"/>
                  <a:pt x="1688" y="15632"/>
                </a:cubicBezTo>
                <a:cubicBezTo>
                  <a:pt x="566" y="14141"/>
                  <a:pt x="0" y="12559"/>
                  <a:pt x="0" y="10914"/>
                </a:cubicBezTo>
                <a:cubicBezTo>
                  <a:pt x="0" y="1938"/>
                  <a:pt x="0" y="1938"/>
                  <a:pt x="0" y="1938"/>
                </a:cubicBezTo>
                <a:cubicBezTo>
                  <a:pt x="820" y="1938"/>
                  <a:pt x="820" y="1938"/>
                  <a:pt x="820" y="1938"/>
                </a:cubicBezTo>
                <a:cubicBezTo>
                  <a:pt x="839" y="1938"/>
                  <a:pt x="2810" y="1938"/>
                  <a:pt x="4985" y="1735"/>
                </a:cubicBezTo>
                <a:cubicBezTo>
                  <a:pt x="8634" y="1395"/>
                  <a:pt x="9834" y="803"/>
                  <a:pt x="10224" y="478"/>
                </a:cubicBezTo>
                <a:cubicBezTo>
                  <a:pt x="10800" y="0"/>
                  <a:pt x="10800" y="0"/>
                  <a:pt x="10800" y="0"/>
                </a:cubicBezTo>
                <a:cubicBezTo>
                  <a:pt x="11376" y="478"/>
                  <a:pt x="11376" y="478"/>
                  <a:pt x="11376" y="478"/>
                </a:cubicBezTo>
                <a:cubicBezTo>
                  <a:pt x="11766" y="803"/>
                  <a:pt x="12966" y="1395"/>
                  <a:pt x="16634" y="1735"/>
                </a:cubicBezTo>
                <a:cubicBezTo>
                  <a:pt x="18810" y="1938"/>
                  <a:pt x="20761" y="1938"/>
                  <a:pt x="20780" y="1938"/>
                </a:cubicBezTo>
                <a:cubicBezTo>
                  <a:pt x="21600" y="1938"/>
                  <a:pt x="21600" y="1938"/>
                  <a:pt x="21600" y="1938"/>
                </a:cubicBezTo>
                <a:cubicBezTo>
                  <a:pt x="21600" y="10914"/>
                  <a:pt x="21600" y="10914"/>
                  <a:pt x="21600" y="10914"/>
                </a:cubicBezTo>
                <a:cubicBezTo>
                  <a:pt x="21600" y="12559"/>
                  <a:pt x="21034" y="14141"/>
                  <a:pt x="19912" y="15632"/>
                </a:cubicBezTo>
                <a:cubicBezTo>
                  <a:pt x="19034" y="16800"/>
                  <a:pt x="17824" y="17903"/>
                  <a:pt x="16302" y="18908"/>
                </a:cubicBezTo>
                <a:cubicBezTo>
                  <a:pt x="13737" y="20611"/>
                  <a:pt x="11210" y="21462"/>
                  <a:pt x="11102" y="21503"/>
                </a:cubicBezTo>
                <a:cubicBezTo>
                  <a:pt x="10800" y="21600"/>
                  <a:pt x="10800" y="21600"/>
                  <a:pt x="10800" y="21600"/>
                </a:cubicBezTo>
                <a:close/>
                <a:moveTo>
                  <a:pt x="1629" y="3284"/>
                </a:moveTo>
                <a:cubicBezTo>
                  <a:pt x="1629" y="10914"/>
                  <a:pt x="1629" y="10914"/>
                  <a:pt x="1629" y="10914"/>
                </a:cubicBezTo>
                <a:cubicBezTo>
                  <a:pt x="1629" y="13451"/>
                  <a:pt x="3210" y="15786"/>
                  <a:pt x="6312" y="17854"/>
                </a:cubicBezTo>
                <a:cubicBezTo>
                  <a:pt x="8195" y="19103"/>
                  <a:pt x="10078" y="19865"/>
                  <a:pt x="10800" y="20132"/>
                </a:cubicBezTo>
                <a:cubicBezTo>
                  <a:pt x="11522" y="19865"/>
                  <a:pt x="13434" y="19086"/>
                  <a:pt x="15317" y="17830"/>
                </a:cubicBezTo>
                <a:cubicBezTo>
                  <a:pt x="18400" y="15770"/>
                  <a:pt x="19971" y="13443"/>
                  <a:pt x="19971" y="10914"/>
                </a:cubicBezTo>
                <a:cubicBezTo>
                  <a:pt x="19971" y="3284"/>
                  <a:pt x="19971" y="3284"/>
                  <a:pt x="19971" y="3284"/>
                </a:cubicBezTo>
                <a:cubicBezTo>
                  <a:pt x="19171" y="3268"/>
                  <a:pt x="17863" y="3211"/>
                  <a:pt x="16449" y="3081"/>
                </a:cubicBezTo>
                <a:cubicBezTo>
                  <a:pt x="13776" y="2838"/>
                  <a:pt x="11912" y="2424"/>
                  <a:pt x="10800" y="1816"/>
                </a:cubicBezTo>
                <a:cubicBezTo>
                  <a:pt x="9688" y="2424"/>
                  <a:pt x="7824" y="2838"/>
                  <a:pt x="5151" y="3081"/>
                </a:cubicBezTo>
                <a:cubicBezTo>
                  <a:pt x="3737" y="3211"/>
                  <a:pt x="2429" y="3268"/>
                  <a:pt x="1629" y="3284"/>
                </a:cubicBezTo>
                <a:close/>
                <a:moveTo>
                  <a:pt x="12283" y="3527"/>
                </a:moveTo>
                <a:cubicBezTo>
                  <a:pt x="6146" y="12211"/>
                  <a:pt x="6146" y="12211"/>
                  <a:pt x="6146" y="12211"/>
                </a:cubicBezTo>
                <a:cubicBezTo>
                  <a:pt x="11600" y="10135"/>
                  <a:pt x="11600" y="10135"/>
                  <a:pt x="11600" y="10135"/>
                </a:cubicBezTo>
                <a:cubicBezTo>
                  <a:pt x="10234" y="17505"/>
                  <a:pt x="10234" y="17505"/>
                  <a:pt x="10234" y="17505"/>
                </a:cubicBezTo>
                <a:cubicBezTo>
                  <a:pt x="17054" y="6924"/>
                  <a:pt x="17054" y="6924"/>
                  <a:pt x="17054" y="6924"/>
                </a:cubicBezTo>
                <a:cubicBezTo>
                  <a:pt x="12049" y="7873"/>
                  <a:pt x="12049" y="7873"/>
                  <a:pt x="12049" y="7873"/>
                </a:cubicBezTo>
                <a:cubicBezTo>
                  <a:pt x="12283" y="3527"/>
                  <a:pt x="12283" y="3527"/>
                  <a:pt x="12283" y="3527"/>
                </a:cubicBezTo>
                <a:close/>
                <a:moveTo>
                  <a:pt x="12283" y="3527"/>
                </a:moveTo>
                <a:cubicBezTo>
                  <a:pt x="12283" y="3527"/>
                  <a:pt x="12283" y="3527"/>
                  <a:pt x="12283" y="3527"/>
                </a:cubicBezTo>
              </a:path>
            </a:pathLst>
          </a:custGeom>
          <a:solidFill>
            <a:srgbClr val="FFFFFF"/>
          </a:solidFill>
          <a:ln w="12700">
            <a:miter lim="400000"/>
          </a:ln>
        </p:spPr>
        <p:txBody>
          <a:bodyPr lIns="45719" rIns="45719"/>
          <a:lstStyle/>
          <a:p>
            <a:pPr>
              <a:defRPr sz="2400"/>
            </a:pPr>
            <a:endParaRPr/>
          </a:p>
        </p:txBody>
      </p:sp>
      <p:sp>
        <p:nvSpPr>
          <p:cNvPr id="189" name="Shape 189"/>
          <p:cNvSpPr/>
          <p:nvPr/>
        </p:nvSpPr>
        <p:spPr>
          <a:xfrm>
            <a:off x="2394455" y="4021563"/>
            <a:ext cx="3251201" cy="1178561"/>
          </a:xfrm>
          <a:prstGeom prst="rect">
            <a:avLst/>
          </a:prstGeom>
          <a:ln w="12700">
            <a:miter lim="400000"/>
          </a:ln>
          <a:extLst>
            <a:ext uri="{C572A759-6A51-4108-AA02-DFA0A04FC94B}">
              <ma14:wrappingTextBoxFlag xmlns:ma14="http://schemas.microsoft.com/office/mac/drawingml/2011/main" val="1"/>
            </a:ext>
          </a:extLst>
        </p:spPr>
        <p:txBody>
          <a:bodyPr lIns="30480" tIns="30480" rIns="30480" bIns="30480">
            <a:spAutoFit/>
          </a:bodyPr>
          <a:lstStyle/>
          <a:p>
            <a:pPr defTabSz="1450940">
              <a:defRPr sz="1600" b="1">
                <a:solidFill>
                  <a:srgbClr val="FFFFFF"/>
                </a:solidFill>
                <a:latin typeface="Microsoft YaHei UI Light"/>
                <a:ea typeface="Microsoft YaHei UI Light"/>
                <a:cs typeface="Microsoft YaHei UI Light"/>
                <a:sym typeface="Microsoft YaHei UI Light"/>
              </a:defRPr>
            </a:pPr>
            <a:r>
              <a:t>开发速度</a:t>
            </a:r>
          </a:p>
          <a:p>
            <a:pPr defTabSz="1450940">
              <a:defRPr sz="1600">
                <a:solidFill>
                  <a:srgbClr val="FFFFFF"/>
                </a:solidFill>
                <a:latin typeface="Microsoft YaHei UI Light"/>
                <a:ea typeface="Microsoft YaHei UI Light"/>
                <a:cs typeface="Microsoft YaHei UI Light"/>
                <a:sym typeface="Microsoft YaHei UI Light"/>
              </a:defRPr>
            </a:pPr>
            <a:r>
              <a:t>开源项目的积累与改动可能比使用者独立开发更加快速，测试应用场景也更加丰富</a:t>
            </a:r>
          </a:p>
        </p:txBody>
      </p:sp>
      <p:sp>
        <p:nvSpPr>
          <p:cNvPr id="190" name="Shape 190"/>
          <p:cNvSpPr/>
          <p:nvPr/>
        </p:nvSpPr>
        <p:spPr>
          <a:xfrm>
            <a:off x="6640662" y="4021563"/>
            <a:ext cx="3251201" cy="937261"/>
          </a:xfrm>
          <a:prstGeom prst="rect">
            <a:avLst/>
          </a:prstGeom>
          <a:ln w="12700">
            <a:miter lim="400000"/>
          </a:ln>
          <a:extLst>
            <a:ext uri="{C572A759-6A51-4108-AA02-DFA0A04FC94B}">
              <ma14:wrappingTextBoxFlag xmlns:ma14="http://schemas.microsoft.com/office/mac/drawingml/2011/main" val="1"/>
            </a:ext>
          </a:extLst>
        </p:spPr>
        <p:txBody>
          <a:bodyPr lIns="30480" tIns="30480" rIns="30480" bIns="30480">
            <a:spAutoFit/>
          </a:bodyPr>
          <a:lstStyle/>
          <a:p>
            <a:pPr algn="r" defTabSz="1450940">
              <a:defRPr b="1">
                <a:solidFill>
                  <a:srgbClr val="FFFFFF"/>
                </a:solidFill>
                <a:latin typeface="Microsoft YaHei UI Light"/>
                <a:ea typeface="Microsoft YaHei UI Light"/>
                <a:cs typeface="Microsoft YaHei UI Light"/>
                <a:sym typeface="Microsoft YaHei UI Light"/>
              </a:defRPr>
            </a:pPr>
            <a:r>
              <a:t>学习使用</a:t>
            </a:r>
          </a:p>
          <a:p>
            <a:pPr algn="r" defTabSz="1450940">
              <a:defRPr sz="1600">
                <a:solidFill>
                  <a:srgbClr val="FFFFFF"/>
                </a:solidFill>
                <a:latin typeface="Microsoft YaHei UI Light"/>
                <a:ea typeface="Microsoft YaHei UI Light"/>
                <a:cs typeface="Microsoft YaHei UI Light"/>
                <a:sym typeface="Microsoft YaHei UI Light"/>
              </a:defRPr>
            </a:pPr>
            <a:r>
              <a:t>项目的深度与广度比初接触实现领域的开发人员具有参考学习使价值</a:t>
            </a:r>
          </a:p>
        </p:txBody>
      </p:sp>
      <p:sp>
        <p:nvSpPr>
          <p:cNvPr id="191" name="Shape 191"/>
          <p:cNvSpPr/>
          <p:nvPr/>
        </p:nvSpPr>
        <p:spPr>
          <a:xfrm>
            <a:off x="1480235" y="4360553"/>
            <a:ext cx="664324" cy="609765"/>
          </a:xfrm>
          <a:custGeom>
            <a:avLst/>
            <a:gdLst/>
            <a:ahLst/>
            <a:cxnLst>
              <a:cxn ang="0">
                <a:pos x="wd2" y="hd2"/>
              </a:cxn>
              <a:cxn ang="5400000">
                <a:pos x="wd2" y="hd2"/>
              </a:cxn>
              <a:cxn ang="10800000">
                <a:pos x="wd2" y="hd2"/>
              </a:cxn>
              <a:cxn ang="16200000">
                <a:pos x="wd2" y="hd2"/>
              </a:cxn>
            </a:cxnLst>
            <a:rect l="0" t="0" r="r" b="b"/>
            <a:pathLst>
              <a:path w="21600" h="21600" extrusionOk="0">
                <a:moveTo>
                  <a:pt x="11693" y="0"/>
                </a:moveTo>
                <a:cubicBezTo>
                  <a:pt x="6838" y="0"/>
                  <a:pt x="2819" y="3799"/>
                  <a:pt x="1973" y="8838"/>
                </a:cubicBezTo>
                <a:cubicBezTo>
                  <a:pt x="0" y="8838"/>
                  <a:pt x="0" y="8838"/>
                  <a:pt x="0" y="8838"/>
                </a:cubicBezTo>
                <a:cubicBezTo>
                  <a:pt x="2704" y="12762"/>
                  <a:pt x="2704" y="12762"/>
                  <a:pt x="2704" y="12762"/>
                </a:cubicBezTo>
                <a:cubicBezTo>
                  <a:pt x="5397" y="8838"/>
                  <a:pt x="5397" y="8838"/>
                  <a:pt x="5397" y="8838"/>
                </a:cubicBezTo>
                <a:cubicBezTo>
                  <a:pt x="3779" y="8838"/>
                  <a:pt x="3779" y="8838"/>
                  <a:pt x="3779" y="8838"/>
                </a:cubicBezTo>
                <a:cubicBezTo>
                  <a:pt x="4614" y="4914"/>
                  <a:pt x="7799" y="1968"/>
                  <a:pt x="11693" y="1968"/>
                </a:cubicBezTo>
                <a:cubicBezTo>
                  <a:pt x="16203" y="1968"/>
                  <a:pt x="19794" y="5892"/>
                  <a:pt x="19794" y="10806"/>
                </a:cubicBezTo>
                <a:cubicBezTo>
                  <a:pt x="19794" y="15708"/>
                  <a:pt x="16203" y="19644"/>
                  <a:pt x="11693" y="19644"/>
                </a:cubicBezTo>
                <a:cubicBezTo>
                  <a:pt x="8874" y="19644"/>
                  <a:pt x="6420" y="18063"/>
                  <a:pt x="4980" y="15708"/>
                </a:cubicBezTo>
                <a:cubicBezTo>
                  <a:pt x="2881" y="15708"/>
                  <a:pt x="2881" y="15708"/>
                  <a:pt x="2881" y="15708"/>
                </a:cubicBezTo>
                <a:cubicBezTo>
                  <a:pt x="4500" y="19177"/>
                  <a:pt x="7861" y="21600"/>
                  <a:pt x="11693" y="21600"/>
                </a:cubicBezTo>
                <a:cubicBezTo>
                  <a:pt x="17153" y="21600"/>
                  <a:pt x="21600" y="16755"/>
                  <a:pt x="21600" y="10806"/>
                </a:cubicBezTo>
                <a:cubicBezTo>
                  <a:pt x="21600" y="4845"/>
                  <a:pt x="17153" y="0"/>
                  <a:pt x="11693" y="0"/>
                </a:cubicBezTo>
                <a:close/>
                <a:moveTo>
                  <a:pt x="11275" y="3924"/>
                </a:moveTo>
                <a:cubicBezTo>
                  <a:pt x="11275" y="11124"/>
                  <a:pt x="11275" y="11124"/>
                  <a:pt x="11275" y="11124"/>
                </a:cubicBezTo>
                <a:cubicBezTo>
                  <a:pt x="15952" y="14138"/>
                  <a:pt x="15952" y="14138"/>
                  <a:pt x="15952" y="14138"/>
                </a:cubicBezTo>
                <a:cubicBezTo>
                  <a:pt x="16380" y="13285"/>
                  <a:pt x="16380" y="13285"/>
                  <a:pt x="16380" y="13285"/>
                </a:cubicBezTo>
                <a:cubicBezTo>
                  <a:pt x="12173" y="10533"/>
                  <a:pt x="12173" y="10533"/>
                  <a:pt x="12173" y="10533"/>
                </a:cubicBezTo>
                <a:cubicBezTo>
                  <a:pt x="12173" y="3924"/>
                  <a:pt x="12173" y="3924"/>
                  <a:pt x="12173" y="3924"/>
                </a:cubicBezTo>
                <a:lnTo>
                  <a:pt x="11275" y="3924"/>
                </a:lnTo>
                <a:close/>
                <a:moveTo>
                  <a:pt x="11275" y="3924"/>
                </a:moveTo>
                <a:cubicBezTo>
                  <a:pt x="11275" y="3924"/>
                  <a:pt x="11275" y="3924"/>
                  <a:pt x="11275" y="3924"/>
                </a:cubicBezTo>
              </a:path>
            </a:pathLst>
          </a:custGeom>
          <a:solidFill>
            <a:srgbClr val="FFFFFF"/>
          </a:solidFill>
          <a:ln w="12700">
            <a:miter lim="400000"/>
          </a:ln>
        </p:spPr>
        <p:txBody>
          <a:bodyPr lIns="45719" rIns="45719"/>
          <a:lstStyle/>
          <a:p>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177"/>
                                        </p:tgtEl>
                                        <p:attrNameLst>
                                          <p:attrName>style.visibility</p:attrName>
                                        </p:attrNameLst>
                                      </p:cBhvr>
                                      <p:to>
                                        <p:strVal val="visible"/>
                                      </p:to>
                                    </p:set>
                                    <p:anim calcmode="lin" valueType="num">
                                      <p:cBhvr>
                                        <p:cTn id="7" dur="250" fill="hold"/>
                                        <p:tgtEl>
                                          <p:spTgt spid="177"/>
                                        </p:tgtEl>
                                        <p:attrNameLst>
                                          <p:attrName>ppt_x</p:attrName>
                                        </p:attrNameLst>
                                      </p:cBhvr>
                                      <p:tavLst>
                                        <p:tav tm="0">
                                          <p:val>
                                            <p:strVal val="#ppt_x"/>
                                          </p:val>
                                        </p:tav>
                                        <p:tav tm="100000">
                                          <p:val>
                                            <p:strVal val="#ppt_x"/>
                                          </p:val>
                                        </p:tav>
                                      </p:tavLst>
                                    </p:anim>
                                    <p:anim calcmode="lin" valueType="num">
                                      <p:cBhvr>
                                        <p:cTn id="8" dur="250" fill="hold"/>
                                        <p:tgtEl>
                                          <p:spTgt spid="177"/>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2" nodeType="afterEffect">
                                  <p:stCondLst>
                                    <p:cond delay="0"/>
                                  </p:stCondLst>
                                  <p:iterate>
                                    <p:tmAbs val="0"/>
                                  </p:iterate>
                                  <p:childTnLst>
                                    <p:set>
                                      <p:cBhvr>
                                        <p:cTn id="11" fill="hold"/>
                                        <p:tgtEl>
                                          <p:spTgt spid="173"/>
                                        </p:tgtEl>
                                        <p:attrNameLst>
                                          <p:attrName>style.visibility</p:attrName>
                                        </p:attrNameLst>
                                      </p:cBhvr>
                                      <p:to>
                                        <p:strVal val="visible"/>
                                      </p:to>
                                    </p:set>
                                    <p:anim calcmode="lin" valueType="num">
                                      <p:cBhvr>
                                        <p:cTn id="12" dur="250" fill="hold"/>
                                        <p:tgtEl>
                                          <p:spTgt spid="173"/>
                                        </p:tgtEl>
                                        <p:attrNameLst>
                                          <p:attrName>ppt_x</p:attrName>
                                        </p:attrNameLst>
                                      </p:cBhvr>
                                      <p:tavLst>
                                        <p:tav tm="0">
                                          <p:val>
                                            <p:strVal val="#ppt_x"/>
                                          </p:val>
                                        </p:tav>
                                        <p:tav tm="100000">
                                          <p:val>
                                            <p:strVal val="#ppt_x"/>
                                          </p:val>
                                        </p:tav>
                                      </p:tavLst>
                                    </p:anim>
                                    <p:anim calcmode="lin" valueType="num">
                                      <p:cBhvr>
                                        <p:cTn id="13" dur="250" fill="hold"/>
                                        <p:tgtEl>
                                          <p:spTgt spid="173"/>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3" nodeType="afterEffect">
                                  <p:stCondLst>
                                    <p:cond delay="0"/>
                                  </p:stCondLst>
                                  <p:iterate>
                                    <p:tmAbs val="0"/>
                                  </p:iterate>
                                  <p:childTnLst>
                                    <p:set>
                                      <p:cBhvr>
                                        <p:cTn id="16" fill="hold"/>
                                        <p:tgtEl>
                                          <p:spTgt spid="175"/>
                                        </p:tgtEl>
                                        <p:attrNameLst>
                                          <p:attrName>style.visibility</p:attrName>
                                        </p:attrNameLst>
                                      </p:cBhvr>
                                      <p:to>
                                        <p:strVal val="visible"/>
                                      </p:to>
                                    </p:set>
                                    <p:anim calcmode="lin" valueType="num">
                                      <p:cBhvr>
                                        <p:cTn id="17" dur="250" fill="hold"/>
                                        <p:tgtEl>
                                          <p:spTgt spid="175"/>
                                        </p:tgtEl>
                                        <p:attrNameLst>
                                          <p:attrName>ppt_x</p:attrName>
                                        </p:attrNameLst>
                                      </p:cBhvr>
                                      <p:tavLst>
                                        <p:tav tm="0">
                                          <p:val>
                                            <p:strVal val="#ppt_x"/>
                                          </p:val>
                                        </p:tav>
                                        <p:tav tm="100000">
                                          <p:val>
                                            <p:strVal val="#ppt_x"/>
                                          </p:val>
                                        </p:tav>
                                      </p:tavLst>
                                    </p:anim>
                                    <p:anim calcmode="lin" valueType="num">
                                      <p:cBhvr>
                                        <p:cTn id="18" dur="250" fill="hold"/>
                                        <p:tgtEl>
                                          <p:spTgt spid="175"/>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4" nodeType="afterEffect">
                                  <p:stCondLst>
                                    <p:cond delay="0"/>
                                  </p:stCondLst>
                                  <p:iterate>
                                    <p:tmAbs val="0"/>
                                  </p:iterate>
                                  <p:childTnLst>
                                    <p:set>
                                      <p:cBhvr>
                                        <p:cTn id="21" fill="hold"/>
                                        <p:tgtEl>
                                          <p:spTgt spid="174"/>
                                        </p:tgtEl>
                                        <p:attrNameLst>
                                          <p:attrName>style.visibility</p:attrName>
                                        </p:attrNameLst>
                                      </p:cBhvr>
                                      <p:to>
                                        <p:strVal val="visible"/>
                                      </p:to>
                                    </p:set>
                                    <p:anim calcmode="lin" valueType="num">
                                      <p:cBhvr>
                                        <p:cTn id="22" dur="250" fill="hold"/>
                                        <p:tgtEl>
                                          <p:spTgt spid="174"/>
                                        </p:tgtEl>
                                        <p:attrNameLst>
                                          <p:attrName>ppt_x</p:attrName>
                                        </p:attrNameLst>
                                      </p:cBhvr>
                                      <p:tavLst>
                                        <p:tav tm="0">
                                          <p:val>
                                            <p:strVal val="#ppt_x"/>
                                          </p:val>
                                        </p:tav>
                                        <p:tav tm="100000">
                                          <p:val>
                                            <p:strVal val="#ppt_x"/>
                                          </p:val>
                                        </p:tav>
                                      </p:tavLst>
                                    </p:anim>
                                    <p:anim calcmode="lin" valueType="num">
                                      <p:cBhvr>
                                        <p:cTn id="23" dur="250" fill="hold"/>
                                        <p:tgtEl>
                                          <p:spTgt spid="174"/>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5" nodeType="afterEffect">
                                  <p:stCondLst>
                                    <p:cond delay="0"/>
                                  </p:stCondLst>
                                  <p:iterate>
                                    <p:tmAbs val="0"/>
                                  </p:iterate>
                                  <p:childTnLst>
                                    <p:set>
                                      <p:cBhvr>
                                        <p:cTn id="26" fill="hold"/>
                                        <p:tgtEl>
                                          <p:spTgt spid="176"/>
                                        </p:tgtEl>
                                        <p:attrNameLst>
                                          <p:attrName>style.visibility</p:attrName>
                                        </p:attrNameLst>
                                      </p:cBhvr>
                                      <p:to>
                                        <p:strVal val="visible"/>
                                      </p:to>
                                    </p:set>
                                    <p:anim calcmode="lin" valueType="num">
                                      <p:cBhvr>
                                        <p:cTn id="27" dur="250" fill="hold"/>
                                        <p:tgtEl>
                                          <p:spTgt spid="176"/>
                                        </p:tgtEl>
                                        <p:attrNameLst>
                                          <p:attrName>ppt_x</p:attrName>
                                        </p:attrNameLst>
                                      </p:cBhvr>
                                      <p:tavLst>
                                        <p:tav tm="0">
                                          <p:val>
                                            <p:strVal val="#ppt_x"/>
                                          </p:val>
                                        </p:tav>
                                        <p:tav tm="100000">
                                          <p:val>
                                            <p:strVal val="#ppt_x"/>
                                          </p:val>
                                        </p:tav>
                                      </p:tavLst>
                                    </p:anim>
                                    <p:anim calcmode="lin" valueType="num">
                                      <p:cBhvr>
                                        <p:cTn id="28" dur="250" fill="hold"/>
                                        <p:tgtEl>
                                          <p:spTgt spid="176"/>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grpId="6" nodeType="afterEffect">
                                  <p:stCondLst>
                                    <p:cond delay="0"/>
                                  </p:stCondLst>
                                  <p:iterate>
                                    <p:tmAbs val="0"/>
                                  </p:iterate>
                                  <p:childTnLst>
                                    <p:set>
                                      <p:cBhvr>
                                        <p:cTn id="31" fill="hold"/>
                                        <p:tgtEl>
                                          <p:spTgt spid="187"/>
                                        </p:tgtEl>
                                        <p:attrNameLst>
                                          <p:attrName>style.visibility</p:attrName>
                                        </p:attrNameLst>
                                      </p:cBhvr>
                                      <p:to>
                                        <p:strVal val="visible"/>
                                      </p:to>
                                    </p:set>
                                    <p:anim calcmode="lin" valueType="num">
                                      <p:cBhvr>
                                        <p:cTn id="32" dur="250" fill="hold"/>
                                        <p:tgtEl>
                                          <p:spTgt spid="187"/>
                                        </p:tgtEl>
                                        <p:attrNameLst>
                                          <p:attrName>ppt_x</p:attrName>
                                        </p:attrNameLst>
                                      </p:cBhvr>
                                      <p:tavLst>
                                        <p:tav tm="0">
                                          <p:val>
                                            <p:strVal val="#ppt_x"/>
                                          </p:val>
                                        </p:tav>
                                        <p:tav tm="100000">
                                          <p:val>
                                            <p:strVal val="#ppt_x"/>
                                          </p:val>
                                        </p:tav>
                                      </p:tavLst>
                                    </p:anim>
                                    <p:anim calcmode="lin" valueType="num">
                                      <p:cBhvr>
                                        <p:cTn id="33" dur="250" fill="hold"/>
                                        <p:tgtEl>
                                          <p:spTgt spid="187"/>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7" nodeType="afterEffect">
                                  <p:stCondLst>
                                    <p:cond delay="0"/>
                                  </p:stCondLst>
                                  <p:iterate>
                                    <p:tmAbs val="0"/>
                                  </p:iterate>
                                  <p:childTnLst>
                                    <p:set>
                                      <p:cBhvr>
                                        <p:cTn id="36" fill="hold"/>
                                        <p:tgtEl>
                                          <p:spTgt spid="178"/>
                                        </p:tgtEl>
                                        <p:attrNameLst>
                                          <p:attrName>style.visibility</p:attrName>
                                        </p:attrNameLst>
                                      </p:cBhvr>
                                      <p:to>
                                        <p:strVal val="visible"/>
                                      </p:to>
                                    </p:set>
                                    <p:anim calcmode="lin" valueType="num">
                                      <p:cBhvr>
                                        <p:cTn id="37" dur="250" fill="hold"/>
                                        <p:tgtEl>
                                          <p:spTgt spid="178"/>
                                        </p:tgtEl>
                                        <p:attrNameLst>
                                          <p:attrName>ppt_x</p:attrName>
                                        </p:attrNameLst>
                                      </p:cBhvr>
                                      <p:tavLst>
                                        <p:tav tm="0">
                                          <p:val>
                                            <p:strVal val="#ppt_x"/>
                                          </p:val>
                                        </p:tav>
                                        <p:tav tm="100000">
                                          <p:val>
                                            <p:strVal val="#ppt_x"/>
                                          </p:val>
                                        </p:tav>
                                      </p:tavLst>
                                    </p:anim>
                                    <p:anim calcmode="lin" valueType="num">
                                      <p:cBhvr>
                                        <p:cTn id="38" dur="250" fill="hold"/>
                                        <p:tgtEl>
                                          <p:spTgt spid="178"/>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8" nodeType="afterEffect">
                                  <p:stCondLst>
                                    <p:cond delay="0"/>
                                  </p:stCondLst>
                                  <p:iterate>
                                    <p:tmAbs val="0"/>
                                  </p:iterate>
                                  <p:childTnLst>
                                    <p:set>
                                      <p:cBhvr>
                                        <p:cTn id="41" fill="hold"/>
                                        <p:tgtEl>
                                          <p:spTgt spid="183"/>
                                        </p:tgtEl>
                                        <p:attrNameLst>
                                          <p:attrName>style.visibility</p:attrName>
                                        </p:attrNameLst>
                                      </p:cBhvr>
                                      <p:to>
                                        <p:strVal val="visible"/>
                                      </p:to>
                                    </p:set>
                                    <p:anim calcmode="lin" valueType="num">
                                      <p:cBhvr>
                                        <p:cTn id="42" dur="250" fill="hold"/>
                                        <p:tgtEl>
                                          <p:spTgt spid="183"/>
                                        </p:tgtEl>
                                        <p:attrNameLst>
                                          <p:attrName>ppt_x</p:attrName>
                                        </p:attrNameLst>
                                      </p:cBhvr>
                                      <p:tavLst>
                                        <p:tav tm="0">
                                          <p:val>
                                            <p:strVal val="#ppt_x"/>
                                          </p:val>
                                        </p:tav>
                                        <p:tav tm="100000">
                                          <p:val>
                                            <p:strVal val="#ppt_x"/>
                                          </p:val>
                                        </p:tav>
                                      </p:tavLst>
                                    </p:anim>
                                    <p:anim calcmode="lin" valueType="num">
                                      <p:cBhvr>
                                        <p:cTn id="43" dur="250" fill="hold"/>
                                        <p:tgtEl>
                                          <p:spTgt spid="183"/>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9" nodeType="afterEffect">
                                  <p:stCondLst>
                                    <p:cond delay="0"/>
                                  </p:stCondLst>
                                  <p:iterate>
                                    <p:tmAbs val="0"/>
                                  </p:iterate>
                                  <p:childTnLst>
                                    <p:set>
                                      <p:cBhvr>
                                        <p:cTn id="46" fill="hold"/>
                                        <p:tgtEl>
                                          <p:spTgt spid="179"/>
                                        </p:tgtEl>
                                        <p:attrNameLst>
                                          <p:attrName>style.visibility</p:attrName>
                                        </p:attrNameLst>
                                      </p:cBhvr>
                                      <p:to>
                                        <p:strVal val="visible"/>
                                      </p:to>
                                    </p:set>
                                    <p:anim calcmode="lin" valueType="num">
                                      <p:cBhvr>
                                        <p:cTn id="47" dur="250" fill="hold"/>
                                        <p:tgtEl>
                                          <p:spTgt spid="179"/>
                                        </p:tgtEl>
                                        <p:attrNameLst>
                                          <p:attrName>ppt_x</p:attrName>
                                        </p:attrNameLst>
                                      </p:cBhvr>
                                      <p:tavLst>
                                        <p:tav tm="0">
                                          <p:val>
                                            <p:strVal val="#ppt_x"/>
                                          </p:val>
                                        </p:tav>
                                        <p:tav tm="100000">
                                          <p:val>
                                            <p:strVal val="#ppt_x"/>
                                          </p:val>
                                        </p:tav>
                                      </p:tavLst>
                                    </p:anim>
                                    <p:anim calcmode="lin" valueType="num">
                                      <p:cBhvr>
                                        <p:cTn id="48" dur="250" fill="hold"/>
                                        <p:tgtEl>
                                          <p:spTgt spid="179"/>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10" nodeType="clickEffect">
                                  <p:stCondLst>
                                    <p:cond delay="0"/>
                                  </p:stCondLst>
                                  <p:iterate>
                                    <p:tmAbs val="0"/>
                                  </p:iterate>
                                  <p:childTnLst>
                                    <p:set>
                                      <p:cBhvr>
                                        <p:cTn id="52" fill="hold"/>
                                        <p:tgtEl>
                                          <p:spTgt spid="191"/>
                                        </p:tgtEl>
                                        <p:attrNameLst>
                                          <p:attrName>style.visibility</p:attrName>
                                        </p:attrNameLst>
                                      </p:cBhvr>
                                      <p:to>
                                        <p:strVal val="visible"/>
                                      </p:to>
                                    </p:set>
                                    <p:anim calcmode="lin" valueType="num">
                                      <p:cBhvr>
                                        <p:cTn id="53" dur="250" fill="hold"/>
                                        <p:tgtEl>
                                          <p:spTgt spid="191"/>
                                        </p:tgtEl>
                                        <p:attrNameLst>
                                          <p:attrName>ppt_x</p:attrName>
                                        </p:attrNameLst>
                                      </p:cBhvr>
                                      <p:tavLst>
                                        <p:tav tm="0">
                                          <p:val>
                                            <p:strVal val="#ppt_x"/>
                                          </p:val>
                                        </p:tav>
                                        <p:tav tm="100000">
                                          <p:val>
                                            <p:strVal val="#ppt_x"/>
                                          </p:val>
                                        </p:tav>
                                      </p:tavLst>
                                    </p:anim>
                                    <p:anim calcmode="lin" valueType="num">
                                      <p:cBhvr>
                                        <p:cTn id="54" dur="250" fill="hold"/>
                                        <p:tgtEl>
                                          <p:spTgt spid="191"/>
                                        </p:tgtEl>
                                        <p:attrNameLst>
                                          <p:attrName>ppt_y</p:attrName>
                                        </p:attrNameLst>
                                      </p:cBhvr>
                                      <p:tavLst>
                                        <p:tav tm="0">
                                          <p:val>
                                            <p:strVal val="1+#ppt_h/2"/>
                                          </p:val>
                                        </p:tav>
                                        <p:tav tm="100000">
                                          <p:val>
                                            <p:strVal val="#ppt_y"/>
                                          </p:val>
                                        </p:tav>
                                      </p:tavLst>
                                    </p:anim>
                                  </p:childTnLst>
                                </p:cTn>
                              </p:par>
                            </p:childTnLst>
                          </p:cTn>
                        </p:par>
                        <p:par>
                          <p:cTn id="55" fill="hold">
                            <p:stCondLst>
                              <p:cond delay="250"/>
                            </p:stCondLst>
                            <p:childTnLst>
                              <p:par>
                                <p:cTn id="56" presetID="2" presetClass="entr" presetSubtype="4" fill="hold" grpId="11" nodeType="afterEffect">
                                  <p:stCondLst>
                                    <p:cond delay="0"/>
                                  </p:stCondLst>
                                  <p:iterate>
                                    <p:tmAbs val="0"/>
                                  </p:iterate>
                                  <p:childTnLst>
                                    <p:set>
                                      <p:cBhvr>
                                        <p:cTn id="57" fill="hold"/>
                                        <p:tgtEl>
                                          <p:spTgt spid="189"/>
                                        </p:tgtEl>
                                        <p:attrNameLst>
                                          <p:attrName>style.visibility</p:attrName>
                                        </p:attrNameLst>
                                      </p:cBhvr>
                                      <p:to>
                                        <p:strVal val="visible"/>
                                      </p:to>
                                    </p:set>
                                    <p:anim calcmode="lin" valueType="num">
                                      <p:cBhvr>
                                        <p:cTn id="58" dur="250" fill="hold"/>
                                        <p:tgtEl>
                                          <p:spTgt spid="189"/>
                                        </p:tgtEl>
                                        <p:attrNameLst>
                                          <p:attrName>ppt_x</p:attrName>
                                        </p:attrNameLst>
                                      </p:cBhvr>
                                      <p:tavLst>
                                        <p:tav tm="0">
                                          <p:val>
                                            <p:strVal val="#ppt_x"/>
                                          </p:val>
                                        </p:tav>
                                        <p:tav tm="100000">
                                          <p:val>
                                            <p:strVal val="#ppt_x"/>
                                          </p:val>
                                        </p:tav>
                                      </p:tavLst>
                                    </p:anim>
                                    <p:anim calcmode="lin" valueType="num">
                                      <p:cBhvr>
                                        <p:cTn id="59" dur="250" fill="hold"/>
                                        <p:tgtEl>
                                          <p:spTgt spid="189"/>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4" fill="hold" grpId="12" nodeType="clickEffect">
                                  <p:stCondLst>
                                    <p:cond delay="0"/>
                                  </p:stCondLst>
                                  <p:iterate>
                                    <p:tmAbs val="0"/>
                                  </p:iterate>
                                  <p:childTnLst>
                                    <p:set>
                                      <p:cBhvr>
                                        <p:cTn id="63" fill="hold"/>
                                        <p:tgtEl>
                                          <p:spTgt spid="188"/>
                                        </p:tgtEl>
                                        <p:attrNameLst>
                                          <p:attrName>style.visibility</p:attrName>
                                        </p:attrNameLst>
                                      </p:cBhvr>
                                      <p:to>
                                        <p:strVal val="visible"/>
                                      </p:to>
                                    </p:set>
                                    <p:anim calcmode="lin" valueType="num">
                                      <p:cBhvr>
                                        <p:cTn id="64" dur="250" fill="hold"/>
                                        <p:tgtEl>
                                          <p:spTgt spid="188"/>
                                        </p:tgtEl>
                                        <p:attrNameLst>
                                          <p:attrName>ppt_x</p:attrName>
                                        </p:attrNameLst>
                                      </p:cBhvr>
                                      <p:tavLst>
                                        <p:tav tm="0">
                                          <p:val>
                                            <p:strVal val="#ppt_x"/>
                                          </p:val>
                                        </p:tav>
                                        <p:tav tm="100000">
                                          <p:val>
                                            <p:strVal val="#ppt_x"/>
                                          </p:val>
                                        </p:tav>
                                      </p:tavLst>
                                    </p:anim>
                                    <p:anim calcmode="lin" valueType="num">
                                      <p:cBhvr>
                                        <p:cTn id="65" dur="250" fill="hold"/>
                                        <p:tgtEl>
                                          <p:spTgt spid="188"/>
                                        </p:tgtEl>
                                        <p:attrNameLst>
                                          <p:attrName>ppt_y</p:attrName>
                                        </p:attrNameLst>
                                      </p:cBhvr>
                                      <p:tavLst>
                                        <p:tav tm="0">
                                          <p:val>
                                            <p:strVal val="1+#ppt_h/2"/>
                                          </p:val>
                                        </p:tav>
                                        <p:tav tm="100000">
                                          <p:val>
                                            <p:strVal val="#ppt_y"/>
                                          </p:val>
                                        </p:tav>
                                      </p:tavLst>
                                    </p:anim>
                                  </p:childTnLst>
                                </p:cTn>
                              </p:par>
                            </p:childTnLst>
                          </p:cTn>
                        </p:par>
                        <p:par>
                          <p:cTn id="66" fill="hold">
                            <p:stCondLst>
                              <p:cond delay="250"/>
                            </p:stCondLst>
                            <p:childTnLst>
                              <p:par>
                                <p:cTn id="67" presetID="2" presetClass="entr" presetSubtype="4" fill="hold" grpId="13" nodeType="afterEffect">
                                  <p:stCondLst>
                                    <p:cond delay="0"/>
                                  </p:stCondLst>
                                  <p:iterate>
                                    <p:tmAbs val="0"/>
                                  </p:iterate>
                                  <p:childTnLst>
                                    <p:set>
                                      <p:cBhvr>
                                        <p:cTn id="68" fill="hold"/>
                                        <p:tgtEl>
                                          <p:spTgt spid="190"/>
                                        </p:tgtEl>
                                        <p:attrNameLst>
                                          <p:attrName>style.visibility</p:attrName>
                                        </p:attrNameLst>
                                      </p:cBhvr>
                                      <p:to>
                                        <p:strVal val="visible"/>
                                      </p:to>
                                    </p:set>
                                    <p:anim calcmode="lin" valueType="num">
                                      <p:cBhvr>
                                        <p:cTn id="69" dur="250" fill="hold"/>
                                        <p:tgtEl>
                                          <p:spTgt spid="190"/>
                                        </p:tgtEl>
                                        <p:attrNameLst>
                                          <p:attrName>ppt_x</p:attrName>
                                        </p:attrNameLst>
                                      </p:cBhvr>
                                      <p:tavLst>
                                        <p:tav tm="0">
                                          <p:val>
                                            <p:strVal val="#ppt_x"/>
                                          </p:val>
                                        </p:tav>
                                        <p:tav tm="100000">
                                          <p:val>
                                            <p:strVal val="#ppt_x"/>
                                          </p:val>
                                        </p:tav>
                                      </p:tavLst>
                                    </p:anim>
                                    <p:anim calcmode="lin" valueType="num">
                                      <p:cBhvr>
                                        <p:cTn id="70" dur="250" fill="hold"/>
                                        <p:tgtEl>
                                          <p:spTgt spid="19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2" animBg="1" advAuto="0"/>
      <p:bldP spid="174" grpId="4" animBg="1" advAuto="0"/>
      <p:bldP spid="175" grpId="3" animBg="1" advAuto="0"/>
      <p:bldP spid="176" grpId="5" animBg="1" advAuto="0"/>
      <p:bldP spid="177" grpId="1" animBg="1" advAuto="0"/>
      <p:bldP spid="178" grpId="7" animBg="1" advAuto="0"/>
      <p:bldP spid="179" grpId="9" animBg="1" advAuto="0"/>
      <p:bldP spid="183" grpId="8" animBg="1" advAuto="0"/>
      <p:bldP spid="187" grpId="6" animBg="1" advAuto="0"/>
      <p:bldP spid="188" grpId="12" animBg="1" advAuto="0"/>
      <p:bldP spid="189" grpId="11" animBg="1" advAuto="0"/>
      <p:bldP spid="190" grpId="13" animBg="1" advAuto="0"/>
      <p:bldP spid="191" grpId="10"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Shape 195"/>
          <p:cNvSpPr>
            <a:spLocks noGrp="1"/>
          </p:cNvSpPr>
          <p:nvPr>
            <p:ph type="title"/>
          </p:nvPr>
        </p:nvSpPr>
        <p:spPr>
          <a:prstGeom prst="rect">
            <a:avLst/>
          </a:prstGeom>
        </p:spPr>
        <p:txBody>
          <a:bodyPr/>
          <a:lstStyle>
            <a:lvl1pPr>
              <a:defRPr>
                <a:latin typeface="Microsoft YaHei UI Light"/>
                <a:ea typeface="Microsoft YaHei UI Light"/>
                <a:cs typeface="Microsoft YaHei UI Light"/>
                <a:sym typeface="Microsoft YaHei UI Light"/>
              </a:defRPr>
            </a:lvl1pPr>
          </a:lstStyle>
          <a:p>
            <a:r>
              <a:t>开源项目面临的困难</a:t>
            </a:r>
          </a:p>
        </p:txBody>
      </p:sp>
      <p:sp>
        <p:nvSpPr>
          <p:cNvPr id="196" name="Shape 196"/>
          <p:cNvSpPr/>
          <p:nvPr/>
        </p:nvSpPr>
        <p:spPr>
          <a:xfrm>
            <a:off x="1117600" y="1807575"/>
            <a:ext cx="4978400" cy="1930401"/>
          </a:xfrm>
          <a:prstGeom prst="rect">
            <a:avLst/>
          </a:prstGeom>
          <a:solidFill>
            <a:srgbClr val="0E7FB7"/>
          </a:solidFill>
          <a:ln w="12700">
            <a:miter lim="400000"/>
          </a:ln>
        </p:spPr>
        <p:txBody>
          <a:bodyPr lIns="45719" rIns="45719" anchor="ctr"/>
          <a:lstStyle/>
          <a:p>
            <a:pPr algn="ctr">
              <a:defRPr sz="2400">
                <a:solidFill>
                  <a:srgbClr val="FFFFFF"/>
                </a:solidFill>
              </a:defRPr>
            </a:pPr>
            <a:endParaRPr/>
          </a:p>
        </p:txBody>
      </p:sp>
      <p:sp>
        <p:nvSpPr>
          <p:cNvPr id="197" name="Shape 197"/>
          <p:cNvSpPr/>
          <p:nvPr/>
        </p:nvSpPr>
        <p:spPr>
          <a:xfrm>
            <a:off x="1117600" y="3737976"/>
            <a:ext cx="4978400" cy="1930401"/>
          </a:xfrm>
          <a:prstGeom prst="rect">
            <a:avLst/>
          </a:prstGeom>
          <a:solidFill>
            <a:srgbClr val="4BACC6"/>
          </a:solidFill>
          <a:ln w="12700">
            <a:miter lim="400000"/>
          </a:ln>
        </p:spPr>
        <p:txBody>
          <a:bodyPr lIns="45719" rIns="45719" anchor="ctr"/>
          <a:lstStyle/>
          <a:p>
            <a:pPr algn="ctr">
              <a:defRPr sz="2400">
                <a:solidFill>
                  <a:srgbClr val="FFFFFF"/>
                </a:solidFill>
              </a:defRPr>
            </a:pPr>
            <a:endParaRPr/>
          </a:p>
        </p:txBody>
      </p:sp>
      <p:sp>
        <p:nvSpPr>
          <p:cNvPr id="198" name="Shape 198"/>
          <p:cNvSpPr/>
          <p:nvPr/>
        </p:nvSpPr>
        <p:spPr>
          <a:xfrm>
            <a:off x="6096000" y="1807575"/>
            <a:ext cx="4978400" cy="1930401"/>
          </a:xfrm>
          <a:prstGeom prst="rect">
            <a:avLst/>
          </a:prstGeom>
          <a:solidFill>
            <a:srgbClr val="45C1A4"/>
          </a:solidFill>
          <a:ln w="12700">
            <a:miter lim="400000"/>
          </a:ln>
        </p:spPr>
        <p:txBody>
          <a:bodyPr lIns="45719" rIns="45719" anchor="ctr"/>
          <a:lstStyle/>
          <a:p>
            <a:pPr algn="ctr">
              <a:defRPr sz="2400">
                <a:solidFill>
                  <a:srgbClr val="FFFFFF"/>
                </a:solidFill>
              </a:defRPr>
            </a:pPr>
            <a:endParaRPr/>
          </a:p>
        </p:txBody>
      </p:sp>
      <p:sp>
        <p:nvSpPr>
          <p:cNvPr id="199" name="Shape 199"/>
          <p:cNvSpPr/>
          <p:nvPr/>
        </p:nvSpPr>
        <p:spPr>
          <a:xfrm>
            <a:off x="6096000" y="3737976"/>
            <a:ext cx="4978400" cy="1930401"/>
          </a:xfrm>
          <a:prstGeom prst="rect">
            <a:avLst/>
          </a:prstGeom>
          <a:solidFill>
            <a:srgbClr val="B9D51F"/>
          </a:solidFill>
          <a:ln w="12700">
            <a:miter lim="400000"/>
          </a:ln>
        </p:spPr>
        <p:txBody>
          <a:bodyPr lIns="45719" rIns="45719" anchor="ctr"/>
          <a:lstStyle/>
          <a:p>
            <a:pPr algn="ctr">
              <a:defRPr sz="2400">
                <a:solidFill>
                  <a:srgbClr val="FFFFFF"/>
                </a:solidFill>
              </a:defRPr>
            </a:pPr>
            <a:endParaRPr/>
          </a:p>
        </p:txBody>
      </p:sp>
      <p:sp>
        <p:nvSpPr>
          <p:cNvPr id="200" name="Shape 200"/>
          <p:cNvSpPr/>
          <p:nvPr/>
        </p:nvSpPr>
        <p:spPr>
          <a:xfrm>
            <a:off x="5689600" y="3351676"/>
            <a:ext cx="768193" cy="772601"/>
          </a:xfrm>
          <a:prstGeom prst="ellipse">
            <a:avLst/>
          </a:prstGeom>
          <a:solidFill>
            <a:srgbClr val="FFFFFF"/>
          </a:solidFill>
          <a:ln w="28575">
            <a:solidFill>
              <a:srgbClr val="FFFFFF"/>
            </a:solidFill>
            <a:miter/>
          </a:ln>
        </p:spPr>
        <p:txBody>
          <a:bodyPr lIns="45719" rIns="45719" anchor="ctr"/>
          <a:lstStyle/>
          <a:p>
            <a:pPr algn="ctr">
              <a:defRPr sz="11700">
                <a:solidFill>
                  <a:srgbClr val="FFFFFF"/>
                </a:solidFill>
              </a:defRPr>
            </a:pPr>
            <a:endParaRPr/>
          </a:p>
        </p:txBody>
      </p:sp>
      <p:sp>
        <p:nvSpPr>
          <p:cNvPr id="201" name="Shape 201"/>
          <p:cNvSpPr/>
          <p:nvPr/>
        </p:nvSpPr>
        <p:spPr>
          <a:xfrm>
            <a:off x="2394455" y="2023853"/>
            <a:ext cx="3251201" cy="1457961"/>
          </a:xfrm>
          <a:prstGeom prst="rect">
            <a:avLst/>
          </a:prstGeom>
          <a:ln w="12700">
            <a:miter lim="400000"/>
          </a:ln>
          <a:extLst>
            <a:ext uri="{C572A759-6A51-4108-AA02-DFA0A04FC94B}">
              <ma14:wrappingTextBoxFlag xmlns:ma14="http://schemas.microsoft.com/office/mac/drawingml/2011/main" val="1"/>
            </a:ext>
          </a:extLst>
        </p:spPr>
        <p:txBody>
          <a:bodyPr lIns="30480" tIns="30480" rIns="30480" bIns="30480">
            <a:spAutoFit/>
          </a:bodyPr>
          <a:lstStyle/>
          <a:p>
            <a:pPr defTabSz="1450940">
              <a:defRPr b="1">
                <a:solidFill>
                  <a:srgbClr val="FFFFFF"/>
                </a:solidFill>
                <a:latin typeface="Microsoft YaHei UI Light"/>
                <a:ea typeface="Microsoft YaHei UI Light"/>
                <a:cs typeface="Microsoft YaHei UI Light"/>
                <a:sym typeface="Microsoft YaHei UI Light"/>
              </a:defRPr>
            </a:pPr>
            <a:r>
              <a:t>种类数量</a:t>
            </a:r>
          </a:p>
          <a:p>
            <a:pPr defTabSz="1450940">
              <a:defRPr sz="1600">
                <a:solidFill>
                  <a:srgbClr val="FFFFFF"/>
                </a:solidFill>
                <a:latin typeface="Microsoft YaHei UI Light"/>
                <a:ea typeface="Microsoft YaHei UI Light"/>
                <a:cs typeface="Microsoft YaHei UI Light"/>
                <a:sym typeface="Microsoft YaHei UI Light"/>
              </a:defRPr>
            </a:pPr>
            <a:r>
              <a:t>开源项目种类繁多、没有妥善分类搜索，不容易有效找到同类的项目于以比较优劣和评估是否适合使用</a:t>
            </a:r>
          </a:p>
          <a:p>
            <a:pPr defTabSz="1450940">
              <a:defRPr sz="1600">
                <a:solidFill>
                  <a:srgbClr val="FFFFFF"/>
                </a:solidFill>
                <a:latin typeface="Microsoft YaHei UI Light"/>
                <a:ea typeface="Microsoft YaHei UI Light"/>
                <a:cs typeface="Microsoft YaHei UI Light"/>
                <a:sym typeface="Microsoft YaHei UI Light"/>
              </a:defRPr>
            </a:pPr>
            <a:r>
              <a:t> </a:t>
            </a:r>
          </a:p>
        </p:txBody>
      </p:sp>
      <p:sp>
        <p:nvSpPr>
          <p:cNvPr id="202" name="Shape 202"/>
          <p:cNvSpPr/>
          <p:nvPr/>
        </p:nvSpPr>
        <p:spPr>
          <a:xfrm>
            <a:off x="6502400" y="2023853"/>
            <a:ext cx="3251200" cy="1216661"/>
          </a:xfrm>
          <a:prstGeom prst="rect">
            <a:avLst/>
          </a:prstGeom>
          <a:ln w="12700">
            <a:miter lim="400000"/>
          </a:ln>
          <a:extLst>
            <a:ext uri="{C572A759-6A51-4108-AA02-DFA0A04FC94B}">
              <ma14:wrappingTextBoxFlag xmlns:ma14="http://schemas.microsoft.com/office/mac/drawingml/2011/main" val="1"/>
            </a:ext>
          </a:extLst>
        </p:spPr>
        <p:txBody>
          <a:bodyPr lIns="30480" tIns="30480" rIns="30480" bIns="30480">
            <a:spAutoFit/>
          </a:bodyPr>
          <a:lstStyle/>
          <a:p>
            <a:pPr algn="r" defTabSz="1450940">
              <a:defRPr b="1">
                <a:solidFill>
                  <a:srgbClr val="FFFFFF"/>
                </a:solidFill>
                <a:latin typeface="Microsoft YaHei UI Light"/>
                <a:ea typeface="Microsoft YaHei UI Light"/>
                <a:cs typeface="Microsoft YaHei UI Light"/>
                <a:sym typeface="Microsoft YaHei UI Light"/>
              </a:defRPr>
            </a:pPr>
            <a:r>
              <a:t>开发质量</a:t>
            </a:r>
          </a:p>
          <a:p>
            <a:pPr algn="r" defTabSz="1450940">
              <a:defRPr sz="1600">
                <a:solidFill>
                  <a:srgbClr val="FFFFFF"/>
                </a:solidFill>
                <a:latin typeface="Microsoft YaHei UI Light"/>
                <a:ea typeface="Microsoft YaHei UI Light"/>
                <a:cs typeface="Microsoft YaHei UI Light"/>
                <a:sym typeface="Microsoft YaHei UI Light"/>
              </a:defRPr>
            </a:pPr>
            <a:r>
              <a:t>开源开发人员参差不齐，可能形成代码品质、文档说明、维护工作等没有保障的情况</a:t>
            </a:r>
          </a:p>
        </p:txBody>
      </p:sp>
      <p:grpSp>
        <p:nvGrpSpPr>
          <p:cNvPr id="206" name="Group 206"/>
          <p:cNvGrpSpPr/>
          <p:nvPr/>
        </p:nvGrpSpPr>
        <p:grpSpPr>
          <a:xfrm>
            <a:off x="10058400" y="2342433"/>
            <a:ext cx="711201" cy="860688"/>
            <a:chOff x="0" y="0"/>
            <a:chExt cx="711200" cy="860686"/>
          </a:xfrm>
        </p:grpSpPr>
        <p:sp>
          <p:nvSpPr>
            <p:cNvPr id="203" name="Shape 203"/>
            <p:cNvSpPr/>
            <p:nvPr/>
          </p:nvSpPr>
          <p:spPr>
            <a:xfrm>
              <a:off x="108718" y="108718"/>
              <a:ext cx="493766" cy="466586"/>
            </a:xfrm>
            <a:custGeom>
              <a:avLst/>
              <a:gdLst/>
              <a:ahLst/>
              <a:cxnLst>
                <a:cxn ang="0">
                  <a:pos x="wd2" y="hd2"/>
                </a:cxn>
                <a:cxn ang="5400000">
                  <a:pos x="wd2" y="hd2"/>
                </a:cxn>
                <a:cxn ang="10800000">
                  <a:pos x="wd2" y="hd2"/>
                </a:cxn>
                <a:cxn ang="16200000">
                  <a:pos x="wd2" y="hd2"/>
                </a:cxn>
              </a:cxnLst>
              <a:rect l="0" t="0" r="r" b="b"/>
              <a:pathLst>
                <a:path w="21600" h="21600" extrusionOk="0">
                  <a:moveTo>
                    <a:pt x="15015" y="18554"/>
                  </a:moveTo>
                  <a:cubicBezTo>
                    <a:pt x="15015" y="21600"/>
                    <a:pt x="15015" y="21600"/>
                    <a:pt x="15015" y="21600"/>
                  </a:cubicBezTo>
                  <a:cubicBezTo>
                    <a:pt x="18702" y="19938"/>
                    <a:pt x="21600" y="15785"/>
                    <a:pt x="21600" y="11077"/>
                  </a:cubicBezTo>
                  <a:cubicBezTo>
                    <a:pt x="21600" y="4985"/>
                    <a:pt x="16595" y="0"/>
                    <a:pt x="10800" y="0"/>
                  </a:cubicBezTo>
                  <a:cubicBezTo>
                    <a:pt x="5005" y="0"/>
                    <a:pt x="0" y="4985"/>
                    <a:pt x="0" y="11077"/>
                  </a:cubicBezTo>
                  <a:cubicBezTo>
                    <a:pt x="0" y="15785"/>
                    <a:pt x="2634" y="19938"/>
                    <a:pt x="6585" y="21600"/>
                  </a:cubicBezTo>
                  <a:cubicBezTo>
                    <a:pt x="6585" y="18554"/>
                    <a:pt x="6585" y="18554"/>
                    <a:pt x="6585" y="18554"/>
                  </a:cubicBezTo>
                  <a:cubicBezTo>
                    <a:pt x="4215" y="16892"/>
                    <a:pt x="2634" y="14400"/>
                    <a:pt x="2634" y="11077"/>
                  </a:cubicBezTo>
                  <a:cubicBezTo>
                    <a:pt x="2634" y="6369"/>
                    <a:pt x="6322" y="2769"/>
                    <a:pt x="10800" y="2769"/>
                  </a:cubicBezTo>
                  <a:cubicBezTo>
                    <a:pt x="15278" y="2769"/>
                    <a:pt x="18966" y="6369"/>
                    <a:pt x="18966" y="11077"/>
                  </a:cubicBezTo>
                  <a:cubicBezTo>
                    <a:pt x="18966" y="14400"/>
                    <a:pt x="17385" y="17169"/>
                    <a:pt x="15015" y="18554"/>
                  </a:cubicBez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sp>
          <p:nvSpPr>
            <p:cNvPr id="204" name="Shape 204"/>
            <p:cNvSpPr/>
            <p:nvPr/>
          </p:nvSpPr>
          <p:spPr>
            <a:xfrm>
              <a:off x="0" y="0"/>
              <a:ext cx="711201" cy="693082"/>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759" y="0"/>
                    <a:pt x="0" y="4883"/>
                    <a:pt x="0" y="10894"/>
                  </a:cubicBezTo>
                  <a:cubicBezTo>
                    <a:pt x="0" y="15965"/>
                    <a:pt x="3295" y="20285"/>
                    <a:pt x="7871" y="21600"/>
                  </a:cubicBezTo>
                  <a:cubicBezTo>
                    <a:pt x="7871" y="20097"/>
                    <a:pt x="7871" y="20097"/>
                    <a:pt x="7871" y="20097"/>
                  </a:cubicBezTo>
                  <a:cubicBezTo>
                    <a:pt x="4210" y="18783"/>
                    <a:pt x="1464" y="15214"/>
                    <a:pt x="1464" y="10894"/>
                  </a:cubicBezTo>
                  <a:cubicBezTo>
                    <a:pt x="1464" y="5635"/>
                    <a:pt x="5675" y="1503"/>
                    <a:pt x="10800" y="1503"/>
                  </a:cubicBezTo>
                  <a:cubicBezTo>
                    <a:pt x="15925" y="1503"/>
                    <a:pt x="20136" y="5635"/>
                    <a:pt x="20136" y="10894"/>
                  </a:cubicBezTo>
                  <a:cubicBezTo>
                    <a:pt x="20136" y="15214"/>
                    <a:pt x="17390" y="18783"/>
                    <a:pt x="13729" y="20097"/>
                  </a:cubicBezTo>
                  <a:cubicBezTo>
                    <a:pt x="13729" y="21600"/>
                    <a:pt x="13729" y="21600"/>
                    <a:pt x="13729" y="21600"/>
                  </a:cubicBezTo>
                  <a:cubicBezTo>
                    <a:pt x="18305" y="20285"/>
                    <a:pt x="21600" y="16153"/>
                    <a:pt x="21600" y="10894"/>
                  </a:cubicBezTo>
                  <a:cubicBezTo>
                    <a:pt x="21600" y="4883"/>
                    <a:pt x="16841" y="0"/>
                    <a:pt x="10800" y="0"/>
                  </a:cubicBez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sp>
          <p:nvSpPr>
            <p:cNvPr id="205" name="Shape 205"/>
            <p:cNvSpPr/>
            <p:nvPr/>
          </p:nvSpPr>
          <p:spPr>
            <a:xfrm>
              <a:off x="253676" y="280855"/>
              <a:ext cx="217437" cy="579832"/>
            </a:xfrm>
            <a:custGeom>
              <a:avLst/>
              <a:gdLst/>
              <a:ahLst/>
              <a:cxnLst>
                <a:cxn ang="0">
                  <a:pos x="wd2" y="hd2"/>
                </a:cxn>
                <a:cxn ang="5400000">
                  <a:pos x="wd2" y="hd2"/>
                </a:cxn>
                <a:cxn ang="10800000">
                  <a:pos x="wd2" y="hd2"/>
                </a:cxn>
                <a:cxn ang="16200000">
                  <a:pos x="wd2" y="hd2"/>
                </a:cxn>
              </a:cxnLst>
              <a:rect l="0" t="0" r="r" b="b"/>
              <a:pathLst>
                <a:path w="21600" h="21600" extrusionOk="0">
                  <a:moveTo>
                    <a:pt x="14400" y="18450"/>
                  </a:moveTo>
                  <a:cubicBezTo>
                    <a:pt x="14400" y="17775"/>
                    <a:pt x="14400" y="4950"/>
                    <a:pt x="14400" y="4725"/>
                  </a:cubicBezTo>
                  <a:cubicBezTo>
                    <a:pt x="16200" y="4275"/>
                    <a:pt x="17400" y="3600"/>
                    <a:pt x="17400" y="2700"/>
                  </a:cubicBezTo>
                  <a:cubicBezTo>
                    <a:pt x="17400" y="1125"/>
                    <a:pt x="14400" y="0"/>
                    <a:pt x="10200" y="0"/>
                  </a:cubicBezTo>
                  <a:cubicBezTo>
                    <a:pt x="6000" y="0"/>
                    <a:pt x="3000" y="1125"/>
                    <a:pt x="3000" y="2700"/>
                  </a:cubicBezTo>
                  <a:cubicBezTo>
                    <a:pt x="3000" y="3600"/>
                    <a:pt x="4200" y="4275"/>
                    <a:pt x="6000" y="4725"/>
                  </a:cubicBezTo>
                  <a:cubicBezTo>
                    <a:pt x="6000" y="4725"/>
                    <a:pt x="6000" y="4725"/>
                    <a:pt x="6000" y="4725"/>
                  </a:cubicBezTo>
                  <a:cubicBezTo>
                    <a:pt x="6000" y="4725"/>
                    <a:pt x="6000" y="17550"/>
                    <a:pt x="6000" y="18450"/>
                  </a:cubicBezTo>
                  <a:cubicBezTo>
                    <a:pt x="6000" y="20700"/>
                    <a:pt x="0" y="21600"/>
                    <a:pt x="0" y="21600"/>
                  </a:cubicBezTo>
                  <a:cubicBezTo>
                    <a:pt x="21600" y="21600"/>
                    <a:pt x="21600" y="21600"/>
                    <a:pt x="21600" y="21600"/>
                  </a:cubicBezTo>
                  <a:cubicBezTo>
                    <a:pt x="21600" y="21600"/>
                    <a:pt x="14400" y="20700"/>
                    <a:pt x="14400" y="18450"/>
                  </a:cubicBez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grpSp>
      <p:grpSp>
        <p:nvGrpSpPr>
          <p:cNvPr id="210" name="Group 210"/>
          <p:cNvGrpSpPr/>
          <p:nvPr/>
        </p:nvGrpSpPr>
        <p:grpSpPr>
          <a:xfrm>
            <a:off x="1379188" y="2285386"/>
            <a:ext cx="866420" cy="896818"/>
            <a:chOff x="0" y="0"/>
            <a:chExt cx="866419" cy="896816"/>
          </a:xfrm>
        </p:grpSpPr>
        <p:sp>
          <p:nvSpPr>
            <p:cNvPr id="207" name="Shape 207"/>
            <p:cNvSpPr/>
            <p:nvPr/>
          </p:nvSpPr>
          <p:spPr>
            <a:xfrm>
              <a:off x="-1" y="369873"/>
              <a:ext cx="866421" cy="319209"/>
            </a:xfrm>
            <a:custGeom>
              <a:avLst/>
              <a:gdLst/>
              <a:ahLst/>
              <a:cxnLst>
                <a:cxn ang="0">
                  <a:pos x="wd2" y="hd2"/>
                </a:cxn>
                <a:cxn ang="5400000">
                  <a:pos x="wd2" y="hd2"/>
                </a:cxn>
                <a:cxn ang="10800000">
                  <a:pos x="wd2" y="hd2"/>
                </a:cxn>
                <a:cxn ang="16200000">
                  <a:pos x="wd2" y="hd2"/>
                </a:cxn>
              </a:cxnLst>
              <a:rect l="0" t="0" r="r" b="b"/>
              <a:pathLst>
                <a:path w="21600" h="21600" extrusionOk="0">
                  <a:moveTo>
                    <a:pt x="10863" y="12343"/>
                  </a:moveTo>
                  <a:lnTo>
                    <a:pt x="3032" y="0"/>
                  </a:lnTo>
                  <a:lnTo>
                    <a:pt x="0" y="5143"/>
                  </a:lnTo>
                  <a:lnTo>
                    <a:pt x="10863" y="21600"/>
                  </a:lnTo>
                  <a:lnTo>
                    <a:pt x="21600" y="5143"/>
                  </a:lnTo>
                  <a:lnTo>
                    <a:pt x="18568" y="0"/>
                  </a:lnTo>
                  <a:lnTo>
                    <a:pt x="10863" y="12343"/>
                  </a:ln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sp>
          <p:nvSpPr>
            <p:cNvPr id="208" name="Shape 208"/>
            <p:cNvSpPr/>
            <p:nvPr/>
          </p:nvSpPr>
          <p:spPr>
            <a:xfrm>
              <a:off x="-1" y="582678"/>
              <a:ext cx="866421" cy="314139"/>
            </a:xfrm>
            <a:custGeom>
              <a:avLst/>
              <a:gdLst/>
              <a:ahLst/>
              <a:cxnLst>
                <a:cxn ang="0">
                  <a:pos x="wd2" y="hd2"/>
                </a:cxn>
                <a:cxn ang="5400000">
                  <a:pos x="wd2" y="hd2"/>
                </a:cxn>
                <a:cxn ang="10800000">
                  <a:pos x="wd2" y="hd2"/>
                </a:cxn>
                <a:cxn ang="16200000">
                  <a:pos x="wd2" y="hd2"/>
                </a:cxn>
              </a:cxnLst>
              <a:rect l="0" t="0" r="r" b="b"/>
              <a:pathLst>
                <a:path w="21600" h="21600" extrusionOk="0">
                  <a:moveTo>
                    <a:pt x="10863" y="11845"/>
                  </a:moveTo>
                  <a:lnTo>
                    <a:pt x="3032" y="0"/>
                  </a:lnTo>
                  <a:lnTo>
                    <a:pt x="0" y="4529"/>
                  </a:lnTo>
                  <a:lnTo>
                    <a:pt x="10863" y="21600"/>
                  </a:lnTo>
                  <a:lnTo>
                    <a:pt x="21600" y="4529"/>
                  </a:lnTo>
                  <a:lnTo>
                    <a:pt x="18568" y="0"/>
                  </a:lnTo>
                  <a:lnTo>
                    <a:pt x="10863" y="11845"/>
                  </a:ln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sp>
          <p:nvSpPr>
            <p:cNvPr id="209" name="Shape 209"/>
            <p:cNvSpPr/>
            <p:nvPr/>
          </p:nvSpPr>
          <p:spPr>
            <a:xfrm>
              <a:off x="-1" y="0"/>
              <a:ext cx="866421" cy="491479"/>
            </a:xfrm>
            <a:custGeom>
              <a:avLst/>
              <a:gdLst/>
              <a:ahLst/>
              <a:cxnLst>
                <a:cxn ang="0">
                  <a:pos x="wd2" y="hd2"/>
                </a:cxn>
                <a:cxn ang="5400000">
                  <a:pos x="wd2" y="hd2"/>
                </a:cxn>
                <a:cxn ang="10800000">
                  <a:pos x="wd2" y="hd2"/>
                </a:cxn>
                <a:cxn ang="16200000">
                  <a:pos x="wd2" y="hd2"/>
                </a:cxn>
              </a:cxnLst>
              <a:rect l="0" t="0" r="r" b="b"/>
              <a:pathLst>
                <a:path w="21600" h="21600" extrusionOk="0">
                  <a:moveTo>
                    <a:pt x="21600" y="10689"/>
                  </a:moveTo>
                  <a:lnTo>
                    <a:pt x="10863" y="0"/>
                  </a:lnTo>
                  <a:lnTo>
                    <a:pt x="0" y="10689"/>
                  </a:lnTo>
                  <a:lnTo>
                    <a:pt x="10863" y="21600"/>
                  </a:lnTo>
                  <a:lnTo>
                    <a:pt x="21600" y="10689"/>
                  </a:lnTo>
                  <a:close/>
                </a:path>
              </a:pathLst>
            </a:custGeom>
            <a:solidFill>
              <a:srgbClr val="FFFFFF"/>
            </a:solidFill>
            <a:ln w="12700" cap="flat">
              <a:noFill/>
              <a:miter lim="400000"/>
            </a:ln>
            <a:effectLst/>
          </p:spPr>
          <p:txBody>
            <a:bodyPr wrap="square" lIns="45719" tIns="45719" rIns="45719" bIns="45719" numCol="1" anchor="t">
              <a:noAutofit/>
            </a:bodyPr>
            <a:lstStyle/>
            <a:p>
              <a:pPr>
                <a:defRPr sz="2400"/>
              </a:pPr>
              <a:endParaRPr/>
            </a:p>
          </p:txBody>
        </p:sp>
      </p:grpSp>
      <p:sp>
        <p:nvSpPr>
          <p:cNvPr id="211" name="Shape 211"/>
          <p:cNvSpPr/>
          <p:nvPr/>
        </p:nvSpPr>
        <p:spPr>
          <a:xfrm>
            <a:off x="10093884" y="4259257"/>
            <a:ext cx="653820" cy="785028"/>
          </a:xfrm>
          <a:custGeom>
            <a:avLst/>
            <a:gdLst/>
            <a:ahLst/>
            <a:cxnLst>
              <a:cxn ang="0">
                <a:pos x="wd2" y="hd2"/>
              </a:cxn>
              <a:cxn ang="5400000">
                <a:pos x="wd2" y="hd2"/>
              </a:cxn>
              <a:cxn ang="10800000">
                <a:pos x="wd2" y="hd2"/>
              </a:cxn>
              <a:cxn ang="16200000">
                <a:pos x="wd2" y="hd2"/>
              </a:cxn>
            </a:cxnLst>
            <a:rect l="0" t="0" r="r" b="b"/>
            <a:pathLst>
              <a:path w="21600" h="21600" extrusionOk="0">
                <a:moveTo>
                  <a:pt x="10800" y="21600"/>
                </a:moveTo>
                <a:cubicBezTo>
                  <a:pt x="10498" y="21503"/>
                  <a:pt x="10498" y="21503"/>
                  <a:pt x="10498" y="21503"/>
                </a:cubicBezTo>
                <a:cubicBezTo>
                  <a:pt x="10390" y="21462"/>
                  <a:pt x="7863" y="20611"/>
                  <a:pt x="5298" y="18908"/>
                </a:cubicBezTo>
                <a:cubicBezTo>
                  <a:pt x="3776" y="17903"/>
                  <a:pt x="2556" y="16800"/>
                  <a:pt x="1688" y="15632"/>
                </a:cubicBezTo>
                <a:cubicBezTo>
                  <a:pt x="566" y="14141"/>
                  <a:pt x="0" y="12559"/>
                  <a:pt x="0" y="10914"/>
                </a:cubicBezTo>
                <a:cubicBezTo>
                  <a:pt x="0" y="1938"/>
                  <a:pt x="0" y="1938"/>
                  <a:pt x="0" y="1938"/>
                </a:cubicBezTo>
                <a:cubicBezTo>
                  <a:pt x="820" y="1938"/>
                  <a:pt x="820" y="1938"/>
                  <a:pt x="820" y="1938"/>
                </a:cubicBezTo>
                <a:cubicBezTo>
                  <a:pt x="839" y="1938"/>
                  <a:pt x="2810" y="1938"/>
                  <a:pt x="4985" y="1735"/>
                </a:cubicBezTo>
                <a:cubicBezTo>
                  <a:pt x="8634" y="1395"/>
                  <a:pt x="9834" y="803"/>
                  <a:pt x="10224" y="478"/>
                </a:cubicBezTo>
                <a:cubicBezTo>
                  <a:pt x="10800" y="0"/>
                  <a:pt x="10800" y="0"/>
                  <a:pt x="10800" y="0"/>
                </a:cubicBezTo>
                <a:cubicBezTo>
                  <a:pt x="11376" y="478"/>
                  <a:pt x="11376" y="478"/>
                  <a:pt x="11376" y="478"/>
                </a:cubicBezTo>
                <a:cubicBezTo>
                  <a:pt x="11766" y="803"/>
                  <a:pt x="12966" y="1395"/>
                  <a:pt x="16634" y="1735"/>
                </a:cubicBezTo>
                <a:cubicBezTo>
                  <a:pt x="18810" y="1938"/>
                  <a:pt x="20761" y="1938"/>
                  <a:pt x="20780" y="1938"/>
                </a:cubicBezTo>
                <a:cubicBezTo>
                  <a:pt x="21600" y="1938"/>
                  <a:pt x="21600" y="1938"/>
                  <a:pt x="21600" y="1938"/>
                </a:cubicBezTo>
                <a:cubicBezTo>
                  <a:pt x="21600" y="10914"/>
                  <a:pt x="21600" y="10914"/>
                  <a:pt x="21600" y="10914"/>
                </a:cubicBezTo>
                <a:cubicBezTo>
                  <a:pt x="21600" y="12559"/>
                  <a:pt x="21034" y="14141"/>
                  <a:pt x="19912" y="15632"/>
                </a:cubicBezTo>
                <a:cubicBezTo>
                  <a:pt x="19034" y="16800"/>
                  <a:pt x="17824" y="17903"/>
                  <a:pt x="16302" y="18908"/>
                </a:cubicBezTo>
                <a:cubicBezTo>
                  <a:pt x="13737" y="20611"/>
                  <a:pt x="11210" y="21462"/>
                  <a:pt x="11102" y="21503"/>
                </a:cubicBezTo>
                <a:cubicBezTo>
                  <a:pt x="10800" y="21600"/>
                  <a:pt x="10800" y="21600"/>
                  <a:pt x="10800" y="21600"/>
                </a:cubicBezTo>
                <a:close/>
                <a:moveTo>
                  <a:pt x="1629" y="3284"/>
                </a:moveTo>
                <a:cubicBezTo>
                  <a:pt x="1629" y="10914"/>
                  <a:pt x="1629" y="10914"/>
                  <a:pt x="1629" y="10914"/>
                </a:cubicBezTo>
                <a:cubicBezTo>
                  <a:pt x="1629" y="13451"/>
                  <a:pt x="3210" y="15786"/>
                  <a:pt x="6312" y="17854"/>
                </a:cubicBezTo>
                <a:cubicBezTo>
                  <a:pt x="8195" y="19103"/>
                  <a:pt x="10078" y="19865"/>
                  <a:pt x="10800" y="20132"/>
                </a:cubicBezTo>
                <a:cubicBezTo>
                  <a:pt x="11522" y="19865"/>
                  <a:pt x="13434" y="19086"/>
                  <a:pt x="15317" y="17830"/>
                </a:cubicBezTo>
                <a:cubicBezTo>
                  <a:pt x="18400" y="15770"/>
                  <a:pt x="19971" y="13443"/>
                  <a:pt x="19971" y="10914"/>
                </a:cubicBezTo>
                <a:cubicBezTo>
                  <a:pt x="19971" y="3284"/>
                  <a:pt x="19971" y="3284"/>
                  <a:pt x="19971" y="3284"/>
                </a:cubicBezTo>
                <a:cubicBezTo>
                  <a:pt x="19171" y="3268"/>
                  <a:pt x="17863" y="3211"/>
                  <a:pt x="16449" y="3081"/>
                </a:cubicBezTo>
                <a:cubicBezTo>
                  <a:pt x="13776" y="2838"/>
                  <a:pt x="11912" y="2424"/>
                  <a:pt x="10800" y="1816"/>
                </a:cubicBezTo>
                <a:cubicBezTo>
                  <a:pt x="9688" y="2424"/>
                  <a:pt x="7824" y="2838"/>
                  <a:pt x="5151" y="3081"/>
                </a:cubicBezTo>
                <a:cubicBezTo>
                  <a:pt x="3737" y="3211"/>
                  <a:pt x="2429" y="3268"/>
                  <a:pt x="1629" y="3284"/>
                </a:cubicBezTo>
                <a:close/>
                <a:moveTo>
                  <a:pt x="12283" y="3527"/>
                </a:moveTo>
                <a:cubicBezTo>
                  <a:pt x="6146" y="12211"/>
                  <a:pt x="6146" y="12211"/>
                  <a:pt x="6146" y="12211"/>
                </a:cubicBezTo>
                <a:cubicBezTo>
                  <a:pt x="11600" y="10135"/>
                  <a:pt x="11600" y="10135"/>
                  <a:pt x="11600" y="10135"/>
                </a:cubicBezTo>
                <a:cubicBezTo>
                  <a:pt x="10234" y="17505"/>
                  <a:pt x="10234" y="17505"/>
                  <a:pt x="10234" y="17505"/>
                </a:cubicBezTo>
                <a:cubicBezTo>
                  <a:pt x="17054" y="6924"/>
                  <a:pt x="17054" y="6924"/>
                  <a:pt x="17054" y="6924"/>
                </a:cubicBezTo>
                <a:cubicBezTo>
                  <a:pt x="12049" y="7873"/>
                  <a:pt x="12049" y="7873"/>
                  <a:pt x="12049" y="7873"/>
                </a:cubicBezTo>
                <a:cubicBezTo>
                  <a:pt x="12283" y="3527"/>
                  <a:pt x="12283" y="3527"/>
                  <a:pt x="12283" y="3527"/>
                </a:cubicBezTo>
                <a:close/>
                <a:moveTo>
                  <a:pt x="12283" y="3527"/>
                </a:moveTo>
                <a:cubicBezTo>
                  <a:pt x="12283" y="3527"/>
                  <a:pt x="12283" y="3527"/>
                  <a:pt x="12283" y="3527"/>
                </a:cubicBezTo>
              </a:path>
            </a:pathLst>
          </a:custGeom>
          <a:solidFill>
            <a:srgbClr val="FFFFFF"/>
          </a:solidFill>
          <a:ln w="12700">
            <a:miter lim="400000"/>
          </a:ln>
        </p:spPr>
        <p:txBody>
          <a:bodyPr lIns="45719" rIns="45719"/>
          <a:lstStyle/>
          <a:p>
            <a:pPr>
              <a:defRPr sz="2400"/>
            </a:pPr>
            <a:endParaRPr/>
          </a:p>
        </p:txBody>
      </p:sp>
      <p:sp>
        <p:nvSpPr>
          <p:cNvPr id="212" name="Shape 212"/>
          <p:cNvSpPr/>
          <p:nvPr/>
        </p:nvSpPr>
        <p:spPr>
          <a:xfrm>
            <a:off x="2394455" y="4021563"/>
            <a:ext cx="3251201" cy="1178561"/>
          </a:xfrm>
          <a:prstGeom prst="rect">
            <a:avLst/>
          </a:prstGeom>
          <a:ln w="12700">
            <a:miter lim="400000"/>
          </a:ln>
          <a:extLst>
            <a:ext uri="{C572A759-6A51-4108-AA02-DFA0A04FC94B}">
              <ma14:wrappingTextBoxFlag xmlns:ma14="http://schemas.microsoft.com/office/mac/drawingml/2011/main" val="1"/>
            </a:ext>
          </a:extLst>
        </p:spPr>
        <p:txBody>
          <a:bodyPr lIns="30480" tIns="30480" rIns="30480" bIns="30480">
            <a:spAutoFit/>
          </a:bodyPr>
          <a:lstStyle/>
          <a:p>
            <a:pPr defTabSz="1450940">
              <a:defRPr sz="1600">
                <a:solidFill>
                  <a:srgbClr val="FFFFFF"/>
                </a:solidFill>
                <a:latin typeface="Microsoft YaHei UI Light"/>
                <a:ea typeface="Microsoft YaHei UI Light"/>
                <a:cs typeface="Microsoft YaHei UI Light"/>
                <a:sym typeface="Microsoft YaHei UI Light"/>
              </a:defRPr>
            </a:pPr>
            <a:r>
              <a:t>开发速度</a:t>
            </a:r>
          </a:p>
          <a:p>
            <a:pPr defTabSz="1450940">
              <a:defRPr sz="1600">
                <a:solidFill>
                  <a:srgbClr val="FFFFFF"/>
                </a:solidFill>
                <a:latin typeface="Microsoft YaHei UI Light"/>
                <a:ea typeface="Microsoft YaHei UI Light"/>
                <a:cs typeface="Microsoft YaHei UI Light"/>
                <a:sym typeface="Microsoft YaHei UI Light"/>
              </a:defRPr>
            </a:pPr>
            <a:r>
              <a:t>开源项目多半针对广大需求进行实现，使用者必须对此项目足够了解才能使用或修改代码用于自身项目</a:t>
            </a:r>
          </a:p>
        </p:txBody>
      </p:sp>
      <p:sp>
        <p:nvSpPr>
          <p:cNvPr id="213" name="Shape 213"/>
          <p:cNvSpPr/>
          <p:nvPr/>
        </p:nvSpPr>
        <p:spPr>
          <a:xfrm>
            <a:off x="6640662" y="4021563"/>
            <a:ext cx="3251201" cy="937261"/>
          </a:xfrm>
          <a:prstGeom prst="rect">
            <a:avLst/>
          </a:prstGeom>
          <a:ln w="12700">
            <a:miter lim="400000"/>
          </a:ln>
          <a:extLst>
            <a:ext uri="{C572A759-6A51-4108-AA02-DFA0A04FC94B}">
              <ma14:wrappingTextBoxFlag xmlns:ma14="http://schemas.microsoft.com/office/mac/drawingml/2011/main" val="1"/>
            </a:ext>
          </a:extLst>
        </p:spPr>
        <p:txBody>
          <a:bodyPr lIns="30480" tIns="30480" rIns="30480" bIns="30480">
            <a:spAutoFit/>
          </a:bodyPr>
          <a:lstStyle/>
          <a:p>
            <a:pPr algn="r" defTabSz="1450940">
              <a:defRPr b="1">
                <a:solidFill>
                  <a:srgbClr val="FFFFFF"/>
                </a:solidFill>
                <a:latin typeface="Microsoft YaHei UI Light"/>
                <a:ea typeface="Microsoft YaHei UI Light"/>
                <a:cs typeface="Microsoft YaHei UI Light"/>
                <a:sym typeface="Microsoft YaHei UI Light"/>
              </a:defRPr>
            </a:pPr>
            <a:r>
              <a:t>学习使用</a:t>
            </a:r>
          </a:p>
          <a:p>
            <a:pPr algn="r" defTabSz="1450940">
              <a:defRPr sz="1600">
                <a:solidFill>
                  <a:srgbClr val="FFFFFF"/>
                </a:solidFill>
                <a:latin typeface="Microsoft YaHei UI Light"/>
                <a:ea typeface="Microsoft YaHei UI Light"/>
                <a:cs typeface="Microsoft YaHei UI Light"/>
                <a:sym typeface="Microsoft YaHei UI Light"/>
              </a:defRPr>
            </a:pPr>
            <a:r>
              <a:t>开源代码量大，缺乏有效的文档说明，学习代码的时间长，没有效率</a:t>
            </a:r>
          </a:p>
        </p:txBody>
      </p:sp>
      <p:sp>
        <p:nvSpPr>
          <p:cNvPr id="214" name="Shape 214"/>
          <p:cNvSpPr/>
          <p:nvPr/>
        </p:nvSpPr>
        <p:spPr>
          <a:xfrm>
            <a:off x="1480235" y="4359364"/>
            <a:ext cx="664324" cy="609764"/>
          </a:xfrm>
          <a:custGeom>
            <a:avLst/>
            <a:gdLst/>
            <a:ahLst/>
            <a:cxnLst>
              <a:cxn ang="0">
                <a:pos x="wd2" y="hd2"/>
              </a:cxn>
              <a:cxn ang="5400000">
                <a:pos x="wd2" y="hd2"/>
              </a:cxn>
              <a:cxn ang="10800000">
                <a:pos x="wd2" y="hd2"/>
              </a:cxn>
              <a:cxn ang="16200000">
                <a:pos x="wd2" y="hd2"/>
              </a:cxn>
            </a:cxnLst>
            <a:rect l="0" t="0" r="r" b="b"/>
            <a:pathLst>
              <a:path w="21600" h="21600" extrusionOk="0">
                <a:moveTo>
                  <a:pt x="11693" y="0"/>
                </a:moveTo>
                <a:cubicBezTo>
                  <a:pt x="6838" y="0"/>
                  <a:pt x="2819" y="3799"/>
                  <a:pt x="1973" y="8838"/>
                </a:cubicBezTo>
                <a:cubicBezTo>
                  <a:pt x="0" y="8838"/>
                  <a:pt x="0" y="8838"/>
                  <a:pt x="0" y="8838"/>
                </a:cubicBezTo>
                <a:cubicBezTo>
                  <a:pt x="2704" y="12762"/>
                  <a:pt x="2704" y="12762"/>
                  <a:pt x="2704" y="12762"/>
                </a:cubicBezTo>
                <a:cubicBezTo>
                  <a:pt x="5397" y="8838"/>
                  <a:pt x="5397" y="8838"/>
                  <a:pt x="5397" y="8838"/>
                </a:cubicBezTo>
                <a:cubicBezTo>
                  <a:pt x="3779" y="8838"/>
                  <a:pt x="3779" y="8838"/>
                  <a:pt x="3779" y="8838"/>
                </a:cubicBezTo>
                <a:cubicBezTo>
                  <a:pt x="4614" y="4914"/>
                  <a:pt x="7799" y="1968"/>
                  <a:pt x="11693" y="1968"/>
                </a:cubicBezTo>
                <a:cubicBezTo>
                  <a:pt x="16203" y="1968"/>
                  <a:pt x="19794" y="5892"/>
                  <a:pt x="19794" y="10806"/>
                </a:cubicBezTo>
                <a:cubicBezTo>
                  <a:pt x="19794" y="15708"/>
                  <a:pt x="16203" y="19644"/>
                  <a:pt x="11693" y="19644"/>
                </a:cubicBezTo>
                <a:cubicBezTo>
                  <a:pt x="8874" y="19644"/>
                  <a:pt x="6420" y="18063"/>
                  <a:pt x="4980" y="15708"/>
                </a:cubicBezTo>
                <a:cubicBezTo>
                  <a:pt x="2881" y="15708"/>
                  <a:pt x="2881" y="15708"/>
                  <a:pt x="2881" y="15708"/>
                </a:cubicBezTo>
                <a:cubicBezTo>
                  <a:pt x="4500" y="19177"/>
                  <a:pt x="7861" y="21600"/>
                  <a:pt x="11693" y="21600"/>
                </a:cubicBezTo>
                <a:cubicBezTo>
                  <a:pt x="17153" y="21600"/>
                  <a:pt x="21600" y="16755"/>
                  <a:pt x="21600" y="10806"/>
                </a:cubicBezTo>
                <a:cubicBezTo>
                  <a:pt x="21600" y="4845"/>
                  <a:pt x="17153" y="0"/>
                  <a:pt x="11693" y="0"/>
                </a:cubicBezTo>
                <a:close/>
                <a:moveTo>
                  <a:pt x="11275" y="3924"/>
                </a:moveTo>
                <a:cubicBezTo>
                  <a:pt x="11275" y="11124"/>
                  <a:pt x="11275" y="11124"/>
                  <a:pt x="11275" y="11124"/>
                </a:cubicBezTo>
                <a:cubicBezTo>
                  <a:pt x="15952" y="14138"/>
                  <a:pt x="15952" y="14138"/>
                  <a:pt x="15952" y="14138"/>
                </a:cubicBezTo>
                <a:cubicBezTo>
                  <a:pt x="16380" y="13285"/>
                  <a:pt x="16380" y="13285"/>
                  <a:pt x="16380" y="13285"/>
                </a:cubicBezTo>
                <a:cubicBezTo>
                  <a:pt x="12173" y="10533"/>
                  <a:pt x="12173" y="10533"/>
                  <a:pt x="12173" y="10533"/>
                </a:cubicBezTo>
                <a:cubicBezTo>
                  <a:pt x="12173" y="3924"/>
                  <a:pt x="12173" y="3924"/>
                  <a:pt x="12173" y="3924"/>
                </a:cubicBezTo>
                <a:lnTo>
                  <a:pt x="11275" y="3924"/>
                </a:lnTo>
                <a:close/>
                <a:moveTo>
                  <a:pt x="11275" y="3924"/>
                </a:moveTo>
                <a:cubicBezTo>
                  <a:pt x="11275" y="3924"/>
                  <a:pt x="11275" y="3924"/>
                  <a:pt x="11275" y="3924"/>
                </a:cubicBezTo>
              </a:path>
            </a:pathLst>
          </a:custGeom>
          <a:solidFill>
            <a:srgbClr val="FFFFFF"/>
          </a:solidFill>
          <a:ln w="12700">
            <a:miter lim="400000"/>
          </a:ln>
        </p:spPr>
        <p:txBody>
          <a:bodyPr lIns="45719" rIns="45719"/>
          <a:lstStyle/>
          <a:p>
            <a:endParaRP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1" nodeType="afterEffect">
                                  <p:stCondLst>
                                    <p:cond delay="0"/>
                                  </p:stCondLst>
                                  <p:iterate>
                                    <p:tmAbs val="0"/>
                                  </p:iterate>
                                  <p:childTnLst>
                                    <p:set>
                                      <p:cBhvr>
                                        <p:cTn id="6" fill="hold"/>
                                        <p:tgtEl>
                                          <p:spTgt spid="200"/>
                                        </p:tgtEl>
                                        <p:attrNameLst>
                                          <p:attrName>style.visibility</p:attrName>
                                        </p:attrNameLst>
                                      </p:cBhvr>
                                      <p:to>
                                        <p:strVal val="visible"/>
                                      </p:to>
                                    </p:set>
                                    <p:anim calcmode="lin" valueType="num">
                                      <p:cBhvr>
                                        <p:cTn id="7" dur="250" fill="hold"/>
                                        <p:tgtEl>
                                          <p:spTgt spid="200"/>
                                        </p:tgtEl>
                                        <p:attrNameLst>
                                          <p:attrName>ppt_x</p:attrName>
                                        </p:attrNameLst>
                                      </p:cBhvr>
                                      <p:tavLst>
                                        <p:tav tm="0">
                                          <p:val>
                                            <p:strVal val="#ppt_x"/>
                                          </p:val>
                                        </p:tav>
                                        <p:tav tm="100000">
                                          <p:val>
                                            <p:strVal val="#ppt_x"/>
                                          </p:val>
                                        </p:tav>
                                      </p:tavLst>
                                    </p:anim>
                                    <p:anim calcmode="lin" valueType="num">
                                      <p:cBhvr>
                                        <p:cTn id="8" dur="250" fill="hold"/>
                                        <p:tgtEl>
                                          <p:spTgt spid="200"/>
                                        </p:tgtEl>
                                        <p:attrNameLst>
                                          <p:attrName>ppt_y</p:attrName>
                                        </p:attrNameLst>
                                      </p:cBhvr>
                                      <p:tavLst>
                                        <p:tav tm="0">
                                          <p:val>
                                            <p:strVal val="1+#ppt_h/2"/>
                                          </p:val>
                                        </p:tav>
                                        <p:tav tm="100000">
                                          <p:val>
                                            <p:strVal val="#ppt_y"/>
                                          </p:val>
                                        </p:tav>
                                      </p:tavLst>
                                    </p:anim>
                                  </p:childTnLst>
                                </p:cTn>
                              </p:par>
                            </p:childTnLst>
                          </p:cTn>
                        </p:par>
                        <p:par>
                          <p:cTn id="9" fill="hold">
                            <p:stCondLst>
                              <p:cond delay="250"/>
                            </p:stCondLst>
                            <p:childTnLst>
                              <p:par>
                                <p:cTn id="10" presetID="2" presetClass="entr" presetSubtype="4" fill="hold" grpId="2" nodeType="afterEffect">
                                  <p:stCondLst>
                                    <p:cond delay="0"/>
                                  </p:stCondLst>
                                  <p:iterate>
                                    <p:tmAbs val="0"/>
                                  </p:iterate>
                                  <p:childTnLst>
                                    <p:set>
                                      <p:cBhvr>
                                        <p:cTn id="11" fill="hold"/>
                                        <p:tgtEl>
                                          <p:spTgt spid="196"/>
                                        </p:tgtEl>
                                        <p:attrNameLst>
                                          <p:attrName>style.visibility</p:attrName>
                                        </p:attrNameLst>
                                      </p:cBhvr>
                                      <p:to>
                                        <p:strVal val="visible"/>
                                      </p:to>
                                    </p:set>
                                    <p:anim calcmode="lin" valueType="num">
                                      <p:cBhvr>
                                        <p:cTn id="12" dur="250" fill="hold"/>
                                        <p:tgtEl>
                                          <p:spTgt spid="196"/>
                                        </p:tgtEl>
                                        <p:attrNameLst>
                                          <p:attrName>ppt_x</p:attrName>
                                        </p:attrNameLst>
                                      </p:cBhvr>
                                      <p:tavLst>
                                        <p:tav tm="0">
                                          <p:val>
                                            <p:strVal val="#ppt_x"/>
                                          </p:val>
                                        </p:tav>
                                        <p:tav tm="100000">
                                          <p:val>
                                            <p:strVal val="#ppt_x"/>
                                          </p:val>
                                        </p:tav>
                                      </p:tavLst>
                                    </p:anim>
                                    <p:anim calcmode="lin" valueType="num">
                                      <p:cBhvr>
                                        <p:cTn id="13" dur="250" fill="hold"/>
                                        <p:tgtEl>
                                          <p:spTgt spid="196"/>
                                        </p:tgtEl>
                                        <p:attrNameLst>
                                          <p:attrName>ppt_y</p:attrName>
                                        </p:attrNameLst>
                                      </p:cBhvr>
                                      <p:tavLst>
                                        <p:tav tm="0">
                                          <p:val>
                                            <p:strVal val="1+#ppt_h/2"/>
                                          </p:val>
                                        </p:tav>
                                        <p:tav tm="100000">
                                          <p:val>
                                            <p:strVal val="#ppt_y"/>
                                          </p:val>
                                        </p:tav>
                                      </p:tavLst>
                                    </p:anim>
                                  </p:childTnLst>
                                </p:cTn>
                              </p:par>
                            </p:childTnLst>
                          </p:cTn>
                        </p:par>
                        <p:par>
                          <p:cTn id="14" fill="hold">
                            <p:stCondLst>
                              <p:cond delay="500"/>
                            </p:stCondLst>
                            <p:childTnLst>
                              <p:par>
                                <p:cTn id="15" presetID="2" presetClass="entr" presetSubtype="4" fill="hold" grpId="3" nodeType="afterEffect">
                                  <p:stCondLst>
                                    <p:cond delay="0"/>
                                  </p:stCondLst>
                                  <p:iterate>
                                    <p:tmAbs val="0"/>
                                  </p:iterate>
                                  <p:childTnLst>
                                    <p:set>
                                      <p:cBhvr>
                                        <p:cTn id="16" fill="hold"/>
                                        <p:tgtEl>
                                          <p:spTgt spid="198"/>
                                        </p:tgtEl>
                                        <p:attrNameLst>
                                          <p:attrName>style.visibility</p:attrName>
                                        </p:attrNameLst>
                                      </p:cBhvr>
                                      <p:to>
                                        <p:strVal val="visible"/>
                                      </p:to>
                                    </p:set>
                                    <p:anim calcmode="lin" valueType="num">
                                      <p:cBhvr>
                                        <p:cTn id="17" dur="250" fill="hold"/>
                                        <p:tgtEl>
                                          <p:spTgt spid="198"/>
                                        </p:tgtEl>
                                        <p:attrNameLst>
                                          <p:attrName>ppt_x</p:attrName>
                                        </p:attrNameLst>
                                      </p:cBhvr>
                                      <p:tavLst>
                                        <p:tav tm="0">
                                          <p:val>
                                            <p:strVal val="#ppt_x"/>
                                          </p:val>
                                        </p:tav>
                                        <p:tav tm="100000">
                                          <p:val>
                                            <p:strVal val="#ppt_x"/>
                                          </p:val>
                                        </p:tav>
                                      </p:tavLst>
                                    </p:anim>
                                    <p:anim calcmode="lin" valueType="num">
                                      <p:cBhvr>
                                        <p:cTn id="18" dur="250" fill="hold"/>
                                        <p:tgtEl>
                                          <p:spTgt spid="198"/>
                                        </p:tgtEl>
                                        <p:attrNameLst>
                                          <p:attrName>ppt_y</p:attrName>
                                        </p:attrNameLst>
                                      </p:cBhvr>
                                      <p:tavLst>
                                        <p:tav tm="0">
                                          <p:val>
                                            <p:strVal val="1+#ppt_h/2"/>
                                          </p:val>
                                        </p:tav>
                                        <p:tav tm="100000">
                                          <p:val>
                                            <p:strVal val="#ppt_y"/>
                                          </p:val>
                                        </p:tav>
                                      </p:tavLst>
                                    </p:anim>
                                  </p:childTnLst>
                                </p:cTn>
                              </p:par>
                            </p:childTnLst>
                          </p:cTn>
                        </p:par>
                        <p:par>
                          <p:cTn id="19" fill="hold">
                            <p:stCondLst>
                              <p:cond delay="750"/>
                            </p:stCondLst>
                            <p:childTnLst>
                              <p:par>
                                <p:cTn id="20" presetID="2" presetClass="entr" presetSubtype="4" fill="hold" grpId="4" nodeType="afterEffect">
                                  <p:stCondLst>
                                    <p:cond delay="0"/>
                                  </p:stCondLst>
                                  <p:iterate>
                                    <p:tmAbs val="0"/>
                                  </p:iterate>
                                  <p:childTnLst>
                                    <p:set>
                                      <p:cBhvr>
                                        <p:cTn id="21" fill="hold"/>
                                        <p:tgtEl>
                                          <p:spTgt spid="197"/>
                                        </p:tgtEl>
                                        <p:attrNameLst>
                                          <p:attrName>style.visibility</p:attrName>
                                        </p:attrNameLst>
                                      </p:cBhvr>
                                      <p:to>
                                        <p:strVal val="visible"/>
                                      </p:to>
                                    </p:set>
                                    <p:anim calcmode="lin" valueType="num">
                                      <p:cBhvr>
                                        <p:cTn id="22" dur="250" fill="hold"/>
                                        <p:tgtEl>
                                          <p:spTgt spid="197"/>
                                        </p:tgtEl>
                                        <p:attrNameLst>
                                          <p:attrName>ppt_x</p:attrName>
                                        </p:attrNameLst>
                                      </p:cBhvr>
                                      <p:tavLst>
                                        <p:tav tm="0">
                                          <p:val>
                                            <p:strVal val="#ppt_x"/>
                                          </p:val>
                                        </p:tav>
                                        <p:tav tm="100000">
                                          <p:val>
                                            <p:strVal val="#ppt_x"/>
                                          </p:val>
                                        </p:tav>
                                      </p:tavLst>
                                    </p:anim>
                                    <p:anim calcmode="lin" valueType="num">
                                      <p:cBhvr>
                                        <p:cTn id="23" dur="250" fill="hold"/>
                                        <p:tgtEl>
                                          <p:spTgt spid="197"/>
                                        </p:tgtEl>
                                        <p:attrNameLst>
                                          <p:attrName>ppt_y</p:attrName>
                                        </p:attrNameLst>
                                      </p:cBhvr>
                                      <p:tavLst>
                                        <p:tav tm="0">
                                          <p:val>
                                            <p:strVal val="1+#ppt_h/2"/>
                                          </p:val>
                                        </p:tav>
                                        <p:tav tm="100000">
                                          <p:val>
                                            <p:strVal val="#ppt_y"/>
                                          </p:val>
                                        </p:tav>
                                      </p:tavLst>
                                    </p:anim>
                                  </p:childTnLst>
                                </p:cTn>
                              </p:par>
                            </p:childTnLst>
                          </p:cTn>
                        </p:par>
                        <p:par>
                          <p:cTn id="24" fill="hold">
                            <p:stCondLst>
                              <p:cond delay="1000"/>
                            </p:stCondLst>
                            <p:childTnLst>
                              <p:par>
                                <p:cTn id="25" presetID="2" presetClass="entr" presetSubtype="4" fill="hold" grpId="5" nodeType="afterEffect">
                                  <p:stCondLst>
                                    <p:cond delay="0"/>
                                  </p:stCondLst>
                                  <p:iterate>
                                    <p:tmAbs val="0"/>
                                  </p:iterate>
                                  <p:childTnLst>
                                    <p:set>
                                      <p:cBhvr>
                                        <p:cTn id="26" fill="hold"/>
                                        <p:tgtEl>
                                          <p:spTgt spid="199"/>
                                        </p:tgtEl>
                                        <p:attrNameLst>
                                          <p:attrName>style.visibility</p:attrName>
                                        </p:attrNameLst>
                                      </p:cBhvr>
                                      <p:to>
                                        <p:strVal val="visible"/>
                                      </p:to>
                                    </p:set>
                                    <p:anim calcmode="lin" valueType="num">
                                      <p:cBhvr>
                                        <p:cTn id="27" dur="250" fill="hold"/>
                                        <p:tgtEl>
                                          <p:spTgt spid="199"/>
                                        </p:tgtEl>
                                        <p:attrNameLst>
                                          <p:attrName>ppt_x</p:attrName>
                                        </p:attrNameLst>
                                      </p:cBhvr>
                                      <p:tavLst>
                                        <p:tav tm="0">
                                          <p:val>
                                            <p:strVal val="#ppt_x"/>
                                          </p:val>
                                        </p:tav>
                                        <p:tav tm="100000">
                                          <p:val>
                                            <p:strVal val="#ppt_x"/>
                                          </p:val>
                                        </p:tav>
                                      </p:tavLst>
                                    </p:anim>
                                    <p:anim calcmode="lin" valueType="num">
                                      <p:cBhvr>
                                        <p:cTn id="28" dur="250" fill="hold"/>
                                        <p:tgtEl>
                                          <p:spTgt spid="199"/>
                                        </p:tgtEl>
                                        <p:attrNameLst>
                                          <p:attrName>ppt_y</p:attrName>
                                        </p:attrNameLst>
                                      </p:cBhvr>
                                      <p:tavLst>
                                        <p:tav tm="0">
                                          <p:val>
                                            <p:strVal val="1+#ppt_h/2"/>
                                          </p:val>
                                        </p:tav>
                                        <p:tav tm="100000">
                                          <p:val>
                                            <p:strVal val="#ppt_y"/>
                                          </p:val>
                                        </p:tav>
                                      </p:tavLst>
                                    </p:anim>
                                  </p:childTnLst>
                                </p:cTn>
                              </p:par>
                            </p:childTnLst>
                          </p:cTn>
                        </p:par>
                        <p:par>
                          <p:cTn id="29" fill="hold">
                            <p:stCondLst>
                              <p:cond delay="1250"/>
                            </p:stCondLst>
                            <p:childTnLst>
                              <p:par>
                                <p:cTn id="30" presetID="2" presetClass="entr" presetSubtype="4" fill="hold" grpId="6" nodeType="afterEffect">
                                  <p:stCondLst>
                                    <p:cond delay="0"/>
                                  </p:stCondLst>
                                  <p:iterate>
                                    <p:tmAbs val="0"/>
                                  </p:iterate>
                                  <p:childTnLst>
                                    <p:set>
                                      <p:cBhvr>
                                        <p:cTn id="31" fill="hold"/>
                                        <p:tgtEl>
                                          <p:spTgt spid="210"/>
                                        </p:tgtEl>
                                        <p:attrNameLst>
                                          <p:attrName>style.visibility</p:attrName>
                                        </p:attrNameLst>
                                      </p:cBhvr>
                                      <p:to>
                                        <p:strVal val="visible"/>
                                      </p:to>
                                    </p:set>
                                    <p:anim calcmode="lin" valueType="num">
                                      <p:cBhvr>
                                        <p:cTn id="32" dur="250" fill="hold"/>
                                        <p:tgtEl>
                                          <p:spTgt spid="210"/>
                                        </p:tgtEl>
                                        <p:attrNameLst>
                                          <p:attrName>ppt_x</p:attrName>
                                        </p:attrNameLst>
                                      </p:cBhvr>
                                      <p:tavLst>
                                        <p:tav tm="0">
                                          <p:val>
                                            <p:strVal val="#ppt_x"/>
                                          </p:val>
                                        </p:tav>
                                        <p:tav tm="100000">
                                          <p:val>
                                            <p:strVal val="#ppt_x"/>
                                          </p:val>
                                        </p:tav>
                                      </p:tavLst>
                                    </p:anim>
                                    <p:anim calcmode="lin" valueType="num">
                                      <p:cBhvr>
                                        <p:cTn id="33" dur="250" fill="hold"/>
                                        <p:tgtEl>
                                          <p:spTgt spid="210"/>
                                        </p:tgtEl>
                                        <p:attrNameLst>
                                          <p:attrName>ppt_y</p:attrName>
                                        </p:attrNameLst>
                                      </p:cBhvr>
                                      <p:tavLst>
                                        <p:tav tm="0">
                                          <p:val>
                                            <p:strVal val="1+#ppt_h/2"/>
                                          </p:val>
                                        </p:tav>
                                        <p:tav tm="100000">
                                          <p:val>
                                            <p:strVal val="#ppt_y"/>
                                          </p:val>
                                        </p:tav>
                                      </p:tavLst>
                                    </p:anim>
                                  </p:childTnLst>
                                </p:cTn>
                              </p:par>
                            </p:childTnLst>
                          </p:cTn>
                        </p:par>
                        <p:par>
                          <p:cTn id="34" fill="hold">
                            <p:stCondLst>
                              <p:cond delay="1500"/>
                            </p:stCondLst>
                            <p:childTnLst>
                              <p:par>
                                <p:cTn id="35" presetID="2" presetClass="entr" presetSubtype="4" fill="hold" grpId="7" nodeType="afterEffect">
                                  <p:stCondLst>
                                    <p:cond delay="0"/>
                                  </p:stCondLst>
                                  <p:iterate>
                                    <p:tmAbs val="0"/>
                                  </p:iterate>
                                  <p:childTnLst>
                                    <p:set>
                                      <p:cBhvr>
                                        <p:cTn id="36" fill="hold"/>
                                        <p:tgtEl>
                                          <p:spTgt spid="201"/>
                                        </p:tgtEl>
                                        <p:attrNameLst>
                                          <p:attrName>style.visibility</p:attrName>
                                        </p:attrNameLst>
                                      </p:cBhvr>
                                      <p:to>
                                        <p:strVal val="visible"/>
                                      </p:to>
                                    </p:set>
                                    <p:anim calcmode="lin" valueType="num">
                                      <p:cBhvr>
                                        <p:cTn id="37" dur="250" fill="hold"/>
                                        <p:tgtEl>
                                          <p:spTgt spid="201"/>
                                        </p:tgtEl>
                                        <p:attrNameLst>
                                          <p:attrName>ppt_x</p:attrName>
                                        </p:attrNameLst>
                                      </p:cBhvr>
                                      <p:tavLst>
                                        <p:tav tm="0">
                                          <p:val>
                                            <p:strVal val="#ppt_x"/>
                                          </p:val>
                                        </p:tav>
                                        <p:tav tm="100000">
                                          <p:val>
                                            <p:strVal val="#ppt_x"/>
                                          </p:val>
                                        </p:tav>
                                      </p:tavLst>
                                    </p:anim>
                                    <p:anim calcmode="lin" valueType="num">
                                      <p:cBhvr>
                                        <p:cTn id="38" dur="250" fill="hold"/>
                                        <p:tgtEl>
                                          <p:spTgt spid="201"/>
                                        </p:tgtEl>
                                        <p:attrNameLst>
                                          <p:attrName>ppt_y</p:attrName>
                                        </p:attrNameLst>
                                      </p:cBhvr>
                                      <p:tavLst>
                                        <p:tav tm="0">
                                          <p:val>
                                            <p:strVal val="1+#ppt_h/2"/>
                                          </p:val>
                                        </p:tav>
                                        <p:tav tm="100000">
                                          <p:val>
                                            <p:strVal val="#ppt_y"/>
                                          </p:val>
                                        </p:tav>
                                      </p:tavLst>
                                    </p:anim>
                                  </p:childTnLst>
                                </p:cTn>
                              </p:par>
                            </p:childTnLst>
                          </p:cTn>
                        </p:par>
                        <p:par>
                          <p:cTn id="39" fill="hold">
                            <p:stCondLst>
                              <p:cond delay="1750"/>
                            </p:stCondLst>
                            <p:childTnLst>
                              <p:par>
                                <p:cTn id="40" presetID="2" presetClass="entr" presetSubtype="4" fill="hold" grpId="8" nodeType="afterEffect">
                                  <p:stCondLst>
                                    <p:cond delay="0"/>
                                  </p:stCondLst>
                                  <p:iterate>
                                    <p:tmAbs val="0"/>
                                  </p:iterate>
                                  <p:childTnLst>
                                    <p:set>
                                      <p:cBhvr>
                                        <p:cTn id="41" fill="hold"/>
                                        <p:tgtEl>
                                          <p:spTgt spid="206"/>
                                        </p:tgtEl>
                                        <p:attrNameLst>
                                          <p:attrName>style.visibility</p:attrName>
                                        </p:attrNameLst>
                                      </p:cBhvr>
                                      <p:to>
                                        <p:strVal val="visible"/>
                                      </p:to>
                                    </p:set>
                                    <p:anim calcmode="lin" valueType="num">
                                      <p:cBhvr>
                                        <p:cTn id="42" dur="250" fill="hold"/>
                                        <p:tgtEl>
                                          <p:spTgt spid="206"/>
                                        </p:tgtEl>
                                        <p:attrNameLst>
                                          <p:attrName>ppt_x</p:attrName>
                                        </p:attrNameLst>
                                      </p:cBhvr>
                                      <p:tavLst>
                                        <p:tav tm="0">
                                          <p:val>
                                            <p:strVal val="#ppt_x"/>
                                          </p:val>
                                        </p:tav>
                                        <p:tav tm="100000">
                                          <p:val>
                                            <p:strVal val="#ppt_x"/>
                                          </p:val>
                                        </p:tav>
                                      </p:tavLst>
                                    </p:anim>
                                    <p:anim calcmode="lin" valueType="num">
                                      <p:cBhvr>
                                        <p:cTn id="43" dur="250" fill="hold"/>
                                        <p:tgtEl>
                                          <p:spTgt spid="206"/>
                                        </p:tgtEl>
                                        <p:attrNameLst>
                                          <p:attrName>ppt_y</p:attrName>
                                        </p:attrNameLst>
                                      </p:cBhvr>
                                      <p:tavLst>
                                        <p:tav tm="0">
                                          <p:val>
                                            <p:strVal val="1+#ppt_h/2"/>
                                          </p:val>
                                        </p:tav>
                                        <p:tav tm="100000">
                                          <p:val>
                                            <p:strVal val="#ppt_y"/>
                                          </p:val>
                                        </p:tav>
                                      </p:tavLst>
                                    </p:anim>
                                  </p:childTnLst>
                                </p:cTn>
                              </p:par>
                            </p:childTnLst>
                          </p:cTn>
                        </p:par>
                        <p:par>
                          <p:cTn id="44" fill="hold">
                            <p:stCondLst>
                              <p:cond delay="2000"/>
                            </p:stCondLst>
                            <p:childTnLst>
                              <p:par>
                                <p:cTn id="45" presetID="2" presetClass="entr" presetSubtype="4" fill="hold" grpId="9" nodeType="afterEffect">
                                  <p:stCondLst>
                                    <p:cond delay="0"/>
                                  </p:stCondLst>
                                  <p:iterate>
                                    <p:tmAbs val="0"/>
                                  </p:iterate>
                                  <p:childTnLst>
                                    <p:set>
                                      <p:cBhvr>
                                        <p:cTn id="46" fill="hold"/>
                                        <p:tgtEl>
                                          <p:spTgt spid="202"/>
                                        </p:tgtEl>
                                        <p:attrNameLst>
                                          <p:attrName>style.visibility</p:attrName>
                                        </p:attrNameLst>
                                      </p:cBhvr>
                                      <p:to>
                                        <p:strVal val="visible"/>
                                      </p:to>
                                    </p:set>
                                    <p:anim calcmode="lin" valueType="num">
                                      <p:cBhvr>
                                        <p:cTn id="47" dur="250" fill="hold"/>
                                        <p:tgtEl>
                                          <p:spTgt spid="202"/>
                                        </p:tgtEl>
                                        <p:attrNameLst>
                                          <p:attrName>ppt_x</p:attrName>
                                        </p:attrNameLst>
                                      </p:cBhvr>
                                      <p:tavLst>
                                        <p:tav tm="0">
                                          <p:val>
                                            <p:strVal val="#ppt_x"/>
                                          </p:val>
                                        </p:tav>
                                        <p:tav tm="100000">
                                          <p:val>
                                            <p:strVal val="#ppt_x"/>
                                          </p:val>
                                        </p:tav>
                                      </p:tavLst>
                                    </p:anim>
                                    <p:anim calcmode="lin" valueType="num">
                                      <p:cBhvr>
                                        <p:cTn id="48" dur="250" fill="hold"/>
                                        <p:tgtEl>
                                          <p:spTgt spid="202"/>
                                        </p:tgtEl>
                                        <p:attrNameLst>
                                          <p:attrName>ppt_y</p:attrName>
                                        </p:attrNameLst>
                                      </p:cBhvr>
                                      <p:tavLst>
                                        <p:tav tm="0">
                                          <p:val>
                                            <p:strVal val="1+#ppt_h/2"/>
                                          </p:val>
                                        </p:tav>
                                        <p:tav tm="100000">
                                          <p:val>
                                            <p:strVal val="#ppt_y"/>
                                          </p:val>
                                        </p:tav>
                                      </p:tavLst>
                                    </p:anim>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grpId="10" nodeType="clickEffect">
                                  <p:stCondLst>
                                    <p:cond delay="0"/>
                                  </p:stCondLst>
                                  <p:iterate>
                                    <p:tmAbs val="0"/>
                                  </p:iterate>
                                  <p:childTnLst>
                                    <p:set>
                                      <p:cBhvr>
                                        <p:cTn id="52" fill="hold"/>
                                        <p:tgtEl>
                                          <p:spTgt spid="214"/>
                                        </p:tgtEl>
                                        <p:attrNameLst>
                                          <p:attrName>style.visibility</p:attrName>
                                        </p:attrNameLst>
                                      </p:cBhvr>
                                      <p:to>
                                        <p:strVal val="visible"/>
                                      </p:to>
                                    </p:set>
                                    <p:anim calcmode="lin" valueType="num">
                                      <p:cBhvr>
                                        <p:cTn id="53" dur="250" fill="hold"/>
                                        <p:tgtEl>
                                          <p:spTgt spid="214"/>
                                        </p:tgtEl>
                                        <p:attrNameLst>
                                          <p:attrName>ppt_x</p:attrName>
                                        </p:attrNameLst>
                                      </p:cBhvr>
                                      <p:tavLst>
                                        <p:tav tm="0">
                                          <p:val>
                                            <p:strVal val="#ppt_x"/>
                                          </p:val>
                                        </p:tav>
                                        <p:tav tm="100000">
                                          <p:val>
                                            <p:strVal val="#ppt_x"/>
                                          </p:val>
                                        </p:tav>
                                      </p:tavLst>
                                    </p:anim>
                                    <p:anim calcmode="lin" valueType="num">
                                      <p:cBhvr>
                                        <p:cTn id="54" dur="250" fill="hold"/>
                                        <p:tgtEl>
                                          <p:spTgt spid="214"/>
                                        </p:tgtEl>
                                        <p:attrNameLst>
                                          <p:attrName>ppt_y</p:attrName>
                                        </p:attrNameLst>
                                      </p:cBhvr>
                                      <p:tavLst>
                                        <p:tav tm="0">
                                          <p:val>
                                            <p:strVal val="1+#ppt_h/2"/>
                                          </p:val>
                                        </p:tav>
                                        <p:tav tm="100000">
                                          <p:val>
                                            <p:strVal val="#ppt_y"/>
                                          </p:val>
                                        </p:tav>
                                      </p:tavLst>
                                    </p:anim>
                                  </p:childTnLst>
                                </p:cTn>
                              </p:par>
                            </p:childTnLst>
                          </p:cTn>
                        </p:par>
                        <p:par>
                          <p:cTn id="55" fill="hold">
                            <p:stCondLst>
                              <p:cond delay="250"/>
                            </p:stCondLst>
                            <p:childTnLst>
                              <p:par>
                                <p:cTn id="56" presetID="2" presetClass="entr" presetSubtype="4" fill="hold" grpId="11" nodeType="afterEffect">
                                  <p:stCondLst>
                                    <p:cond delay="0"/>
                                  </p:stCondLst>
                                  <p:iterate>
                                    <p:tmAbs val="0"/>
                                  </p:iterate>
                                  <p:childTnLst>
                                    <p:set>
                                      <p:cBhvr>
                                        <p:cTn id="57" fill="hold"/>
                                        <p:tgtEl>
                                          <p:spTgt spid="212"/>
                                        </p:tgtEl>
                                        <p:attrNameLst>
                                          <p:attrName>style.visibility</p:attrName>
                                        </p:attrNameLst>
                                      </p:cBhvr>
                                      <p:to>
                                        <p:strVal val="visible"/>
                                      </p:to>
                                    </p:set>
                                    <p:anim calcmode="lin" valueType="num">
                                      <p:cBhvr>
                                        <p:cTn id="58" dur="250" fill="hold"/>
                                        <p:tgtEl>
                                          <p:spTgt spid="212"/>
                                        </p:tgtEl>
                                        <p:attrNameLst>
                                          <p:attrName>ppt_x</p:attrName>
                                        </p:attrNameLst>
                                      </p:cBhvr>
                                      <p:tavLst>
                                        <p:tav tm="0">
                                          <p:val>
                                            <p:strVal val="#ppt_x"/>
                                          </p:val>
                                        </p:tav>
                                        <p:tav tm="100000">
                                          <p:val>
                                            <p:strVal val="#ppt_x"/>
                                          </p:val>
                                        </p:tav>
                                      </p:tavLst>
                                    </p:anim>
                                    <p:anim calcmode="lin" valueType="num">
                                      <p:cBhvr>
                                        <p:cTn id="59" dur="250" fill="hold"/>
                                        <p:tgtEl>
                                          <p:spTgt spid="212"/>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4" fill="hold" grpId="12" nodeType="clickEffect">
                                  <p:stCondLst>
                                    <p:cond delay="0"/>
                                  </p:stCondLst>
                                  <p:iterate>
                                    <p:tmAbs val="0"/>
                                  </p:iterate>
                                  <p:childTnLst>
                                    <p:set>
                                      <p:cBhvr>
                                        <p:cTn id="63" fill="hold"/>
                                        <p:tgtEl>
                                          <p:spTgt spid="211"/>
                                        </p:tgtEl>
                                        <p:attrNameLst>
                                          <p:attrName>style.visibility</p:attrName>
                                        </p:attrNameLst>
                                      </p:cBhvr>
                                      <p:to>
                                        <p:strVal val="visible"/>
                                      </p:to>
                                    </p:set>
                                    <p:anim calcmode="lin" valueType="num">
                                      <p:cBhvr>
                                        <p:cTn id="64" dur="250" fill="hold"/>
                                        <p:tgtEl>
                                          <p:spTgt spid="211"/>
                                        </p:tgtEl>
                                        <p:attrNameLst>
                                          <p:attrName>ppt_x</p:attrName>
                                        </p:attrNameLst>
                                      </p:cBhvr>
                                      <p:tavLst>
                                        <p:tav tm="0">
                                          <p:val>
                                            <p:strVal val="#ppt_x"/>
                                          </p:val>
                                        </p:tav>
                                        <p:tav tm="100000">
                                          <p:val>
                                            <p:strVal val="#ppt_x"/>
                                          </p:val>
                                        </p:tav>
                                      </p:tavLst>
                                    </p:anim>
                                    <p:anim calcmode="lin" valueType="num">
                                      <p:cBhvr>
                                        <p:cTn id="65" dur="250" fill="hold"/>
                                        <p:tgtEl>
                                          <p:spTgt spid="211"/>
                                        </p:tgtEl>
                                        <p:attrNameLst>
                                          <p:attrName>ppt_y</p:attrName>
                                        </p:attrNameLst>
                                      </p:cBhvr>
                                      <p:tavLst>
                                        <p:tav tm="0">
                                          <p:val>
                                            <p:strVal val="1+#ppt_h/2"/>
                                          </p:val>
                                        </p:tav>
                                        <p:tav tm="100000">
                                          <p:val>
                                            <p:strVal val="#ppt_y"/>
                                          </p:val>
                                        </p:tav>
                                      </p:tavLst>
                                    </p:anim>
                                  </p:childTnLst>
                                </p:cTn>
                              </p:par>
                            </p:childTnLst>
                          </p:cTn>
                        </p:par>
                        <p:par>
                          <p:cTn id="66" fill="hold">
                            <p:stCondLst>
                              <p:cond delay="250"/>
                            </p:stCondLst>
                            <p:childTnLst>
                              <p:par>
                                <p:cTn id="67" presetID="2" presetClass="entr" presetSubtype="4" fill="hold" grpId="13" nodeType="afterEffect">
                                  <p:stCondLst>
                                    <p:cond delay="0"/>
                                  </p:stCondLst>
                                  <p:iterate>
                                    <p:tmAbs val="0"/>
                                  </p:iterate>
                                  <p:childTnLst>
                                    <p:set>
                                      <p:cBhvr>
                                        <p:cTn id="68" fill="hold"/>
                                        <p:tgtEl>
                                          <p:spTgt spid="213"/>
                                        </p:tgtEl>
                                        <p:attrNameLst>
                                          <p:attrName>style.visibility</p:attrName>
                                        </p:attrNameLst>
                                      </p:cBhvr>
                                      <p:to>
                                        <p:strVal val="visible"/>
                                      </p:to>
                                    </p:set>
                                    <p:anim calcmode="lin" valueType="num">
                                      <p:cBhvr>
                                        <p:cTn id="69" dur="250" fill="hold"/>
                                        <p:tgtEl>
                                          <p:spTgt spid="213"/>
                                        </p:tgtEl>
                                        <p:attrNameLst>
                                          <p:attrName>ppt_x</p:attrName>
                                        </p:attrNameLst>
                                      </p:cBhvr>
                                      <p:tavLst>
                                        <p:tav tm="0">
                                          <p:val>
                                            <p:strVal val="#ppt_x"/>
                                          </p:val>
                                        </p:tav>
                                        <p:tav tm="100000">
                                          <p:val>
                                            <p:strVal val="#ppt_x"/>
                                          </p:val>
                                        </p:tav>
                                      </p:tavLst>
                                    </p:anim>
                                    <p:anim calcmode="lin" valueType="num">
                                      <p:cBhvr>
                                        <p:cTn id="70" dur="250" fill="hold"/>
                                        <p:tgtEl>
                                          <p:spTgt spid="2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2" animBg="1" advAuto="0"/>
      <p:bldP spid="197" grpId="4" animBg="1" advAuto="0"/>
      <p:bldP spid="198" grpId="3" animBg="1" advAuto="0"/>
      <p:bldP spid="199" grpId="5" animBg="1" advAuto="0"/>
      <p:bldP spid="200" grpId="1" animBg="1" advAuto="0"/>
      <p:bldP spid="201" grpId="7" animBg="1" advAuto="0"/>
      <p:bldP spid="202" grpId="9" animBg="1" advAuto="0"/>
      <p:bldP spid="206" grpId="8" animBg="1" advAuto="0"/>
      <p:bldP spid="210" grpId="6" animBg="1" advAuto="0"/>
      <p:bldP spid="211" grpId="12" animBg="1" advAuto="0"/>
      <p:bldP spid="212" grpId="11" animBg="1" advAuto="0"/>
      <p:bldP spid="213" grpId="13" animBg="1" advAuto="0"/>
      <p:bldP spid="214" grpId="10"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Shape 216"/>
          <p:cNvSpPr>
            <a:spLocks noGrp="1"/>
          </p:cNvSpPr>
          <p:nvPr>
            <p:ph type="title"/>
          </p:nvPr>
        </p:nvSpPr>
        <p:spPr>
          <a:prstGeom prst="rect">
            <a:avLst/>
          </a:prstGeom>
        </p:spPr>
        <p:txBody>
          <a:bodyPr/>
          <a:lstStyle>
            <a:lvl1pPr>
              <a:defRPr>
                <a:latin typeface="Microsoft YaHei UI Light"/>
                <a:ea typeface="Microsoft YaHei UI Light"/>
                <a:cs typeface="Microsoft YaHei UI Light"/>
                <a:sym typeface="Microsoft YaHei UI Light"/>
              </a:defRPr>
            </a:lvl1pPr>
          </a:lstStyle>
          <a:p>
            <a:r>
              <a:t>开源指南针</a:t>
            </a:r>
          </a:p>
        </p:txBody>
      </p:sp>
      <p:sp>
        <p:nvSpPr>
          <p:cNvPr id="217" name="Shape 217"/>
          <p:cNvSpPr/>
          <p:nvPr/>
        </p:nvSpPr>
        <p:spPr>
          <a:xfrm>
            <a:off x="838200" y="1690688"/>
            <a:ext cx="10515600" cy="3025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457200" indent="-457200">
              <a:lnSpc>
                <a:spcPct val="150000"/>
              </a:lnSpc>
              <a:buSzPct val="100000"/>
              <a:buFont typeface="Arial"/>
              <a:buChar char="•"/>
              <a:defRPr sz="2400">
                <a:latin typeface="Microsoft YaHei UI Light"/>
                <a:ea typeface="Microsoft YaHei UI Light"/>
                <a:cs typeface="Microsoft YaHei UI Light"/>
                <a:sym typeface="Microsoft YaHei UI Light"/>
              </a:defRPr>
            </a:pPr>
            <a:r>
              <a:t>透过对开源项目信息和其与他项目的关联所得的综合分析，提供给使用者以分类、搜索、推荐等功能在数量庞大的开源项目中快速定位到相关的项目。</a:t>
            </a:r>
          </a:p>
          <a:p>
            <a:pPr marL="457200" indent="-457200">
              <a:lnSpc>
                <a:spcPct val="150000"/>
              </a:lnSpc>
              <a:buSzPct val="100000"/>
              <a:buFont typeface="Arial"/>
              <a:buChar char="•"/>
              <a:defRPr sz="2400">
                <a:latin typeface="Microsoft YaHei UI Light"/>
                <a:ea typeface="Microsoft YaHei UI Light"/>
                <a:cs typeface="Microsoft YaHei UI Light"/>
                <a:sym typeface="Microsoft YaHei UI Light"/>
              </a:defRPr>
            </a:pPr>
            <a:r>
              <a:t>运用分析开源项目包括项目说明、代码、贡献者等信息和其与他项目的关联程度，提供搜索、分类、排名、评比、可视化等功能。</a:t>
            </a:r>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21" name="media1.mp4"/>
          <p:cNvPicPr>
            <a:picLocks/>
          </p:cNvPicPr>
          <p:nvPr>
            <a:videoFile r:link="rId2"/>
            <p:extLst>
              <p:ext uri="{DAA4B4D4-6D71-4841-9C94-3DE7FCFB9230}">
                <p14:media xmlns:p14="http://schemas.microsoft.com/office/powerpoint/2010/main" r:embed="rId1"/>
              </p:ext>
            </p:extLst>
          </p:nvPr>
        </p:nvPicPr>
        <p:blipFill>
          <a:blip r:embed="rId4">
            <a:extLst/>
          </a:blip>
          <a:stretch>
            <a:fillRect/>
          </a:stretch>
        </p:blipFill>
        <p:spPr>
          <a:xfrm>
            <a:off x="0" y="-2"/>
            <a:ext cx="12192000" cy="6941979"/>
          </a:xfrm>
          <a:prstGeom prst="rect">
            <a:avLst/>
          </a:prstGeom>
          <a:ln w="12700">
            <a:miter lim="400000"/>
          </a:ln>
        </p:spPr>
      </p:pic>
      <p:sp>
        <p:nvSpPr>
          <p:cNvPr id="222" name="Shape 222"/>
          <p:cNvSpPr/>
          <p:nvPr/>
        </p:nvSpPr>
        <p:spPr>
          <a:xfrm>
            <a:off x="0" y="-1"/>
            <a:ext cx="5881036" cy="586741"/>
          </a:xfrm>
          <a:prstGeom prst="rect">
            <a:avLst/>
          </a:prstGeom>
          <a:solidFill>
            <a:srgbClr val="FFFFFF">
              <a:alpha val="30000"/>
            </a:srgbClr>
          </a:solidFill>
          <a:ln w="12700">
            <a:solidFill>
              <a:srgbClr val="000000"/>
            </a:solidFill>
            <a:miter/>
          </a:ln>
          <a:extLst>
            <a:ext uri="{C572A759-6A51-4108-AA02-DFA0A04FC94B}">
              <ma14:wrappingTextBoxFlag xmlns:ma14="http://schemas.microsoft.com/office/mac/drawingml/2011/main" val="1"/>
            </a:ext>
          </a:extLst>
        </p:spPr>
        <p:txBody>
          <a:bodyPr lIns="45719" rIns="45719">
            <a:spAutoFit/>
          </a:bodyPr>
          <a:lstStyle>
            <a:lvl1pPr algn="ctr">
              <a:defRPr sz="3200" b="1">
                <a:solidFill>
                  <a:srgbClr val="FFFFFF"/>
                </a:solidFill>
                <a:latin typeface="微软雅黑"/>
                <a:ea typeface="微软雅黑"/>
                <a:cs typeface="微软雅黑"/>
                <a:sym typeface="微软雅黑"/>
              </a:defRPr>
            </a:lvl1pPr>
          </a:lstStyle>
          <a:p>
            <a:r>
              <a:t>The code galaxy</a:t>
            </a:r>
          </a:p>
        </p:txBody>
      </p:sp>
    </p:spTree>
  </p:cSld>
  <p:clrMapOvr>
    <a:masterClrMapping/>
  </p:clrMapOvr>
  <p:transition spd="slow"/>
  <p:timing>
    <p:tnLst>
      <p:par>
        <p:cTn id="1" dur="indefinite" restart="never" fill="hold" nodeType="tmRoot">
          <p:childTnLst>
            <p:seq concurrent="1" prevAc="none" nextAc="seek">
              <p:cTn id="2" dur="indefinite" fill="hold"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695" fill="hold"/>
                                        <p:tgtEl>
                                          <p:spTgt spid="221"/>
                                        </p:tgtEl>
                                      </p:cBhvr>
                                    </p:cmd>
                                  </p:childTnLst>
                                </p:cTn>
                              </p:par>
                            </p:childTnLst>
                          </p:cTn>
                        </p:par>
                      </p:childTnLst>
                    </p:cTn>
                  </p:par>
                  <p:par>
                    <p:cTn id="7" fill="hold">
                      <p:stCondLst>
                        <p:cond delay="indefinite"/>
                      </p:stCondLst>
                      <p:childTnLst>
                        <p:par>
                          <p:cTn id="8" fill="hold">
                            <p:stCondLst>
                              <p:cond delay="0"/>
                            </p:stCondLst>
                            <p:childTnLst>
                              <p:par>
                                <p:cTn id="9" presetID="3" presetClass="mediacall" presetSubtype="0" fill="hold" nodeType="clickEffect">
                                  <p:stCondLst>
                                    <p:cond delay="0"/>
                                  </p:stCondLst>
                                  <p:childTnLst>
                                    <p:cmd type="call" cmd="stop">
                                      <p:cBhvr>
                                        <p:cTn id="10" dur="1000" fill="hold"/>
                                        <p:tgtEl>
                                          <p:spTgt spid="22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221"/>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24" name="image6.png"/>
          <p:cNvPicPr>
            <a:picLocks noChangeAspect="1"/>
          </p:cNvPicPr>
          <p:nvPr/>
        </p:nvPicPr>
        <p:blipFill>
          <a:blip r:embed="rId2">
            <a:extLst/>
          </a:blip>
          <a:stretch>
            <a:fillRect/>
          </a:stretch>
        </p:blipFill>
        <p:spPr>
          <a:xfrm>
            <a:off x="0" y="0"/>
            <a:ext cx="12192000" cy="6858000"/>
          </a:xfrm>
          <a:prstGeom prst="rect">
            <a:avLst/>
          </a:prstGeom>
          <a:ln w="12700">
            <a:miter lim="400000"/>
          </a:ln>
        </p:spPr>
      </p:pic>
      <p:sp>
        <p:nvSpPr>
          <p:cNvPr id="225" name="Shape 225"/>
          <p:cNvSpPr/>
          <p:nvPr/>
        </p:nvSpPr>
        <p:spPr>
          <a:xfrm>
            <a:off x="4647412" y="4477732"/>
            <a:ext cx="1244340"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C项目</a:t>
            </a:r>
          </a:p>
        </p:txBody>
      </p:sp>
      <p:sp>
        <p:nvSpPr>
          <p:cNvPr id="226" name="Shape 226"/>
          <p:cNvSpPr/>
          <p:nvPr/>
        </p:nvSpPr>
        <p:spPr>
          <a:xfrm>
            <a:off x="1703108" y="4108400"/>
            <a:ext cx="1445446"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Python项目</a:t>
            </a:r>
          </a:p>
        </p:txBody>
      </p:sp>
      <p:sp>
        <p:nvSpPr>
          <p:cNvPr id="227" name="Shape 227"/>
          <p:cNvSpPr/>
          <p:nvPr/>
        </p:nvSpPr>
        <p:spPr>
          <a:xfrm>
            <a:off x="7156512" y="2198016"/>
            <a:ext cx="1244340"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a:solidFill>
                  <a:srgbClr val="FFFFFF"/>
                </a:solidFill>
                <a:latin typeface="Microsoft YaHei UI"/>
                <a:ea typeface="Microsoft YaHei UI"/>
                <a:cs typeface="Microsoft YaHei UI"/>
                <a:sym typeface="Microsoft YaHei UI"/>
              </a:defRPr>
            </a:pPr>
            <a:r>
              <a:t>Java项目</a:t>
            </a:r>
          </a:p>
        </p:txBody>
      </p:sp>
      <p:sp>
        <p:nvSpPr>
          <p:cNvPr id="228" name="Shape 228"/>
          <p:cNvSpPr/>
          <p:nvPr/>
        </p:nvSpPr>
        <p:spPr>
          <a:xfrm>
            <a:off x="5912174" y="2982012"/>
            <a:ext cx="1244340"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solidFill>
                  <a:srgbClr val="FFFFFF"/>
                </a:solidFill>
                <a:latin typeface="Microsoft YaHei UI"/>
                <a:ea typeface="Microsoft YaHei UI"/>
                <a:cs typeface="Microsoft YaHei UI"/>
                <a:sym typeface="Microsoft YaHei UI"/>
              </a:defRPr>
            </a:lvl1pPr>
          </a:lstStyle>
          <a:p>
            <a:r>
              <a:t>开发者</a:t>
            </a:r>
          </a:p>
        </p:txBody>
      </p:sp>
      <p:sp>
        <p:nvSpPr>
          <p:cNvPr id="229" name="Shape 229"/>
          <p:cNvSpPr/>
          <p:nvPr/>
        </p:nvSpPr>
        <p:spPr>
          <a:xfrm>
            <a:off x="11060780" y="1348033"/>
            <a:ext cx="1244340" cy="40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a:solidFill>
                  <a:srgbClr val="FFFFFF"/>
                </a:solidFill>
                <a:latin typeface="Microsoft YaHei UI"/>
                <a:ea typeface="Microsoft YaHei UI"/>
                <a:cs typeface="Microsoft YaHei UI"/>
                <a:sym typeface="Microsoft YaHei UI"/>
              </a:defRPr>
            </a:lvl1pPr>
          </a:lstStyle>
          <a:p>
            <a:r>
              <a:t>详细信息</a:t>
            </a: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pic>
        <p:nvPicPr>
          <p:cNvPr id="231" name="image7.png"/>
          <p:cNvPicPr>
            <a:picLocks noChangeAspect="1"/>
          </p:cNvPicPr>
          <p:nvPr/>
        </p:nvPicPr>
        <p:blipFill>
          <a:blip r:embed="rId2">
            <a:extLst/>
          </a:blip>
          <a:stretch>
            <a:fillRect/>
          </a:stretch>
        </p:blipFill>
        <p:spPr>
          <a:xfrm>
            <a:off x="0" y="8624"/>
            <a:ext cx="12192001" cy="6932647"/>
          </a:xfrm>
          <a:prstGeom prst="rect">
            <a:avLst/>
          </a:prstGeom>
          <a:ln w="12700">
            <a:miter lim="400000"/>
          </a:ln>
        </p:spPr>
      </p:pic>
    </p:spTree>
  </p:cSld>
  <p:clrMapOvr>
    <a:masterClrMapping/>
  </p:clrMapOvr>
  <p:transition spd="slow"/>
</p:sld>
</file>

<file path=ppt/theme/theme1.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Calibri"/>
        <a:ea typeface="Calibri"/>
        <a:cs typeface="Calibri"/>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Office 主题">
  <a:themeElements>
    <a:clrScheme name="Office 主题">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主题">
      <a:majorFont>
        <a:latin typeface="Helvetica"/>
        <a:ea typeface="Helvetica"/>
        <a:cs typeface="Helvetica"/>
      </a:majorFont>
      <a:minorFont>
        <a:latin typeface="Calibri"/>
        <a:ea typeface="Calibri"/>
        <a:cs typeface="Calibri"/>
      </a:minorFont>
    </a:fontScheme>
    <a:fmtScheme name="Office 主题">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118</TotalTime>
  <Words>627</Words>
  <Application>Microsoft Macintosh PowerPoint</Application>
  <PresentationFormat>Widescreen</PresentationFormat>
  <Paragraphs>145</Paragraphs>
  <Slides>31</Slides>
  <Notes>12</Notes>
  <HiddenSlides>0</HiddenSlides>
  <MMClips>5</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Calibri</vt:lpstr>
      <vt:lpstr>Calibri Light</vt:lpstr>
      <vt:lpstr>Malgun Gothic Semilight</vt:lpstr>
      <vt:lpstr>Microsoft YaHei UI</vt:lpstr>
      <vt:lpstr>Microsoft YaHei UI Light</vt:lpstr>
      <vt:lpstr>微软雅黑</vt:lpstr>
      <vt:lpstr>Arial</vt:lpstr>
      <vt:lpstr>Office 主题</vt:lpstr>
      <vt:lpstr>PowerPoint Presentation</vt:lpstr>
      <vt:lpstr>开源指南针</vt:lpstr>
      <vt:lpstr>目录</vt:lpstr>
      <vt:lpstr>开源项目有利的情况</vt:lpstr>
      <vt:lpstr>开源项目面临的困难</vt:lpstr>
      <vt:lpstr>开源指南针</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技术讨论</vt:lpstr>
      <vt:lpstr>工作原理</vt:lpstr>
      <vt:lpstr>应用场景-以Java 版本搜索开源项目</vt:lpstr>
      <vt:lpstr>文本数据挖掘 vs 定量数据挖掘</vt:lpstr>
      <vt:lpstr>文本聚类的特征选择</vt:lpstr>
      <vt:lpstr>文本聚类的特征转换算法</vt:lpstr>
      <vt:lpstr>自然语言处理</vt:lpstr>
      <vt:lpstr>弹性处理技术</vt:lpstr>
      <vt:lpstr>开源社区排行榜</vt:lpstr>
      <vt:lpstr>展示您项目生态 - 定制化Compass</vt:lpstr>
      <vt:lpstr>PowerPoint Presentation</vt:lpstr>
      <vt:lpstr>PowerPoint Presentation</vt:lpstr>
      <vt:lpstr>计划</vt:lpstr>
      <vt:lpstr>PowerPoint Presentation</vt:lpstr>
      <vt:lpstr>PowerPoint Presentation</vt:lpstr>
      <vt:lpstr>加入我们吧!</vt:lpstr>
      <vt:lpstr>联系我们</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zhe wang</cp:lastModifiedBy>
  <cp:revision>11</cp:revision>
  <dcterms:modified xsi:type="dcterms:W3CDTF">2016-10-09T14:58:37Z</dcterms:modified>
</cp:coreProperties>
</file>